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1" r:id="rId3"/>
    <p:sldId id="272" r:id="rId4"/>
    <p:sldId id="258" r:id="rId5"/>
    <p:sldId id="267" r:id="rId6"/>
    <p:sldId id="269" r:id="rId7"/>
    <p:sldId id="270" r:id="rId8"/>
    <p:sldId id="259" r:id="rId9"/>
    <p:sldId id="273" r:id="rId10"/>
    <p:sldId id="275" r:id="rId11"/>
    <p:sldId id="280" r:id="rId12"/>
    <p:sldId id="278" r:id="rId13"/>
    <p:sldId id="279" r:id="rId14"/>
    <p:sldId id="281" r:id="rId15"/>
    <p:sldId id="282" r:id="rId16"/>
    <p:sldId id="283" r:id="rId17"/>
    <p:sldId id="284" r:id="rId18"/>
    <p:sldId id="285" r:id="rId19"/>
    <p:sldId id="286" r:id="rId20"/>
    <p:sldId id="287" r:id="rId21"/>
    <p:sldId id="288" r:id="rId22"/>
    <p:sldId id="291" r:id="rId23"/>
    <p:sldId id="289" r:id="rId24"/>
    <p:sldId id="290" r:id="rId25"/>
    <p:sldId id="292" r:id="rId26"/>
    <p:sldId id="293" r:id="rId27"/>
    <p:sldId id="333" r:id="rId28"/>
    <p:sldId id="334" r:id="rId29"/>
    <p:sldId id="336" r:id="rId30"/>
    <p:sldId id="335" r:id="rId31"/>
    <p:sldId id="294" r:id="rId32"/>
    <p:sldId id="303" r:id="rId33"/>
    <p:sldId id="295" r:id="rId34"/>
    <p:sldId id="296" r:id="rId35"/>
    <p:sldId id="297" r:id="rId36"/>
    <p:sldId id="298" r:id="rId37"/>
    <p:sldId id="299" r:id="rId38"/>
    <p:sldId id="300" r:id="rId39"/>
    <p:sldId id="301" r:id="rId40"/>
    <p:sldId id="302" r:id="rId41"/>
    <p:sldId id="304" r:id="rId42"/>
    <p:sldId id="305" r:id="rId43"/>
    <p:sldId id="306" r:id="rId44"/>
    <p:sldId id="307" r:id="rId45"/>
    <p:sldId id="308" r:id="rId46"/>
    <p:sldId id="309" r:id="rId47"/>
    <p:sldId id="310" r:id="rId48"/>
    <p:sldId id="315" r:id="rId49"/>
    <p:sldId id="329" r:id="rId50"/>
    <p:sldId id="330" r:id="rId51"/>
    <p:sldId id="331" r:id="rId52"/>
    <p:sldId id="332" r:id="rId53"/>
    <p:sldId id="361" r:id="rId54"/>
    <p:sldId id="364" r:id="rId55"/>
    <p:sldId id="363" r:id="rId56"/>
    <p:sldId id="362" r:id="rId57"/>
    <p:sldId id="365" r:id="rId58"/>
    <p:sldId id="316" r:id="rId59"/>
    <p:sldId id="319" r:id="rId60"/>
    <p:sldId id="320" r:id="rId61"/>
    <p:sldId id="321" r:id="rId62"/>
    <p:sldId id="322" r:id="rId63"/>
    <p:sldId id="311" r:id="rId64"/>
    <p:sldId id="312" r:id="rId65"/>
    <p:sldId id="313" r:id="rId66"/>
    <p:sldId id="314" r:id="rId67"/>
    <p:sldId id="317" r:id="rId68"/>
    <p:sldId id="318" r:id="rId69"/>
    <p:sldId id="324" r:id="rId70"/>
    <p:sldId id="337" r:id="rId71"/>
    <p:sldId id="338" r:id="rId72"/>
    <p:sldId id="339" r:id="rId73"/>
    <p:sldId id="340" r:id="rId74"/>
    <p:sldId id="341" r:id="rId75"/>
    <p:sldId id="323" r:id="rId76"/>
    <p:sldId id="325" r:id="rId77"/>
    <p:sldId id="326" r:id="rId78"/>
    <p:sldId id="327" r:id="rId79"/>
    <p:sldId id="328" r:id="rId80"/>
    <p:sldId id="342" r:id="rId81"/>
    <p:sldId id="343" r:id="rId82"/>
    <p:sldId id="344" r:id="rId83"/>
    <p:sldId id="347" r:id="rId84"/>
    <p:sldId id="345" r:id="rId85"/>
    <p:sldId id="346" r:id="rId86"/>
    <p:sldId id="348" r:id="rId87"/>
    <p:sldId id="349" r:id="rId88"/>
    <p:sldId id="351" r:id="rId89"/>
    <p:sldId id="352" r:id="rId90"/>
    <p:sldId id="353" r:id="rId91"/>
    <p:sldId id="354" r:id="rId92"/>
    <p:sldId id="357" r:id="rId93"/>
    <p:sldId id="358" r:id="rId94"/>
    <p:sldId id="359" r:id="rId95"/>
    <p:sldId id="360" r:id="rId96"/>
    <p:sldId id="356" r:id="rId9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4660"/>
  </p:normalViewPr>
  <p:slideViewPr>
    <p:cSldViewPr snapToGrid="0">
      <p:cViewPr>
        <p:scale>
          <a:sx n="100" d="100"/>
          <a:sy n="100" d="100"/>
        </p:scale>
        <p:origin x="696"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8304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271225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11763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38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16668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97597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20618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6332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80493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6650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75620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D505B-072E-4806-859D-DDFE33F342B2}" type="datetimeFigureOut">
              <a:rPr lang="ko-KR" altLang="en-US" smtClean="0">
                <a:solidFill>
                  <a:prstClr val="black">
                    <a:tint val="75000"/>
                  </a:prstClr>
                </a:solidFill>
              </a:rPr>
              <a:pPr/>
              <a:t>2022-06-19</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37249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VGG16FC.p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ellston/DeepLearningStudy/blob/main/torch/model/Resnet18.py"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github.com/gellston/DeepLearningStudy/blob/main/torch/model/Resnet50.p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8.0699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mrdteam.com/" TargetMode="External"/><Relationship Id="rId5" Type="http://schemas.openxmlformats.org/officeDocument/2006/relationships/image" Target="../media/image3.png"/><Relationship Id="rId4" Type="http://schemas.openxmlformats.org/officeDocument/2006/relationships/hyperlink" Target="https://github.com/gellston/DeepLearningStudy/blob/main/torch/model/MobileNetV3Small.p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ellston/DeepLearningStudy/blob/main/torch/model/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612.08242v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ellston.notion.site/DeepLearning-BootCamp-47bb65da2ca94c73bb18724e18f72d64"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19.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610.02357v3"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arxiv.org/pdf/1608.06993.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612.08242v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gellston/DeepLearningStudy/blob/main/torch/model/Xception.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1704.04861"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arxiv.org/abs/1707.0108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gellston/DeepLearningStudy/blob/main/torch/model/Shuffl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611.0543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ellston/DeepLearningStudy/blob/main/torch/model/ResNextnet50.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1709.01507.pdf"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gellston/DeepLearningStudy/blob/main/torch/model/SEMobile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801.0438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2.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804.02767"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ellston/DeepLearningStudy/blob/main/torch/model/Darknet53.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3.wmf"/></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911.11929"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gellston/DeepLearningStudy/blob/main/torch/model/CSPDenseNet.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abs/1905.02244"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gellston/DeepLearningStudy/blob/main/torch/model/MobileNetV3Small.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2007.00992"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gellston/DeepLearningStudy/blob/main/torch/model/RexNetV1.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abs/2102.06171"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gellston/DeepLearningStudy/blob/main/torch/model/NFResNet18.py"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1" name="모서리가 둥근 직사각형 30">
            <a:extLst>
              <a:ext uri="{FF2B5EF4-FFF2-40B4-BE49-F238E27FC236}">
                <a16:creationId xmlns:a16="http://schemas.microsoft.com/office/drawing/2014/main" id="{D7408A00-4F54-4F13-972A-4406A8C448B2}"/>
              </a:ext>
            </a:extLst>
          </p:cNvPr>
          <p:cNvSpPr/>
          <p:nvPr/>
        </p:nvSpPr>
        <p:spPr>
          <a:xfrm>
            <a:off x="3468667" y="2714876"/>
            <a:ext cx="5254666" cy="714124"/>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3600" b="1" i="1" kern="0" dirty="0">
                <a:solidFill>
                  <a:prstClr val="white"/>
                </a:solidFill>
              </a:rPr>
              <a:t>시대별 딥러닝 모델 특징</a:t>
            </a:r>
            <a:endParaRPr lang="en-US" altLang="ko-KR" sz="36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935744" y="3639349"/>
            <a:ext cx="4559966" cy="313547"/>
          </a:xfrm>
          <a:prstGeom prst="rect">
            <a:avLst/>
          </a:prstGeom>
          <a:noFill/>
        </p:spPr>
        <p:txBody>
          <a:bodyPr wrap="square">
            <a:spAutoFit/>
          </a:bodyPr>
          <a:lstStyle/>
          <a:p>
            <a:pPr latinLnBrk="0">
              <a:lnSpc>
                <a:spcPct val="150000"/>
              </a:lnSpc>
              <a:defRPr/>
            </a:pPr>
            <a:r>
              <a:rPr lang="ko-KR" altLang="en-US" sz="1100" kern="0" dirty="0">
                <a:solidFill>
                  <a:prstClr val="white"/>
                </a:solidFill>
              </a:rPr>
              <a:t>실전 </a:t>
            </a:r>
            <a:r>
              <a:rPr lang="ko-KR" altLang="en-US" sz="1100" kern="0" dirty="0" err="1">
                <a:solidFill>
                  <a:prstClr val="white"/>
                </a:solidFill>
              </a:rPr>
              <a:t>딥러닝</a:t>
            </a:r>
            <a:r>
              <a:rPr lang="ko-KR" altLang="en-US" sz="1100" kern="0" dirty="0">
                <a:solidFill>
                  <a:prstClr val="white"/>
                </a:solidFill>
              </a:rPr>
              <a:t> 모델 개발 및 적용</a:t>
            </a:r>
            <a:endParaRPr lang="en-US" altLang="ko-KR" sz="11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20988" y="2727012"/>
            <a:ext cx="147679" cy="714122"/>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42" name="모서리가 둥근 직사각형 30">
            <a:extLst>
              <a:ext uri="{FF2B5EF4-FFF2-40B4-BE49-F238E27FC236}">
                <a16:creationId xmlns:a16="http://schemas.microsoft.com/office/drawing/2014/main" id="{FCC8F9AE-BA66-4192-9704-B1DD67ED1E14}"/>
              </a:ext>
            </a:extLst>
          </p:cNvPr>
          <p:cNvSpPr/>
          <p:nvPr/>
        </p:nvSpPr>
        <p:spPr>
          <a:xfrm>
            <a:off x="1" y="6781800"/>
            <a:ext cx="12192000" cy="76200"/>
          </a:xfrm>
          <a:prstGeom prst="rect">
            <a:avLst/>
          </a:prstGeom>
          <a:solidFill>
            <a:srgbClr val="FFD147"/>
          </a:solidFill>
          <a:ln w="254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Tree>
    <p:extLst>
      <p:ext uri="{BB962C8B-B14F-4D97-AF65-F5344CB8AC3E}">
        <p14:creationId xmlns:p14="http://schemas.microsoft.com/office/powerpoint/2010/main" val="3093501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sp>
        <p:nvSpPr>
          <p:cNvPr id="16" name="TextBox 15"/>
          <p:cNvSpPr txBox="1"/>
          <p:nvPr/>
        </p:nvSpPr>
        <p:spPr>
          <a:xfrm>
            <a:off x="7564582" y="3346723"/>
            <a:ext cx="2255169" cy="307777"/>
          </a:xfrm>
          <a:prstGeom prst="rect">
            <a:avLst/>
          </a:prstGeom>
          <a:noFill/>
        </p:spPr>
        <p:txBody>
          <a:bodyPr wrap="none" rtlCol="0">
            <a:spAutoFit/>
          </a:bodyPr>
          <a:lstStyle/>
          <a:p>
            <a:r>
              <a:rPr lang="en-US" altLang="ko-KR" sz="1400" b="1" dirty="0"/>
              <a:t>VGG 16 Implementation</a:t>
            </a:r>
            <a:endParaRPr lang="ko-KR" altLang="en-US" sz="1400" b="1" dirty="0"/>
          </a:p>
        </p:txBody>
      </p:sp>
      <p:sp>
        <p:nvSpPr>
          <p:cNvPr id="2" name="직사각형 1"/>
          <p:cNvSpPr/>
          <p:nvPr/>
        </p:nvSpPr>
        <p:spPr>
          <a:xfrm>
            <a:off x="5715000" y="3724960"/>
            <a:ext cx="7124700" cy="276999"/>
          </a:xfrm>
          <a:prstGeom prst="rect">
            <a:avLst/>
          </a:prstGeom>
        </p:spPr>
        <p:txBody>
          <a:bodyPr wrap="square">
            <a:spAutoFit/>
          </a:bodyPr>
          <a:lstStyle/>
          <a:p>
            <a:r>
              <a:rPr lang="ko-KR" altLang="en-US" sz="1200" dirty="0">
                <a:hlinkClick r:id="rId4"/>
              </a:rPr>
              <a:t>https://github.com/gellston/DeepLearningStudy/blob/main/torch/model/VGG16FC.py</a:t>
            </a:r>
            <a:endParaRPr lang="ko-KR" altLang="en-US" sz="1200" dirty="0"/>
          </a:p>
        </p:txBody>
      </p:sp>
      <p:sp>
        <p:nvSpPr>
          <p:cNvPr id="11" name="모서리가 둥근 직사각형 30">
            <a:extLst>
              <a:ext uri="{FF2B5EF4-FFF2-40B4-BE49-F238E27FC236}">
                <a16:creationId xmlns:a16="http://schemas.microsoft.com/office/drawing/2014/main" id="{6DB99D02-4560-E470-2C32-1A24E8B6F07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95097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6" name="Picture 8" descr="CS 230 - Convolutional Neural Networks Cheatsheet">
            <a:extLst>
              <a:ext uri="{FF2B5EF4-FFF2-40B4-BE49-F238E27FC236}">
                <a16:creationId xmlns:a16="http://schemas.microsoft.com/office/drawing/2014/main" id="{BFFFFCD1-FC09-A53A-9882-7CA848CA3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450" y="2034811"/>
            <a:ext cx="6939099" cy="3154136"/>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C0027AA6-A00D-7DE0-2A74-EED04C2DB640}"/>
              </a:ext>
            </a:extLst>
          </p:cNvPr>
          <p:cNvSpPr/>
          <p:nvPr/>
        </p:nvSpPr>
        <p:spPr>
          <a:xfrm>
            <a:off x="3706486" y="5516058"/>
            <a:ext cx="491500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VGG</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Receptive field</a:t>
            </a:r>
          </a:p>
          <a:p>
            <a:pPr algn="ctr">
              <a:lnSpc>
                <a:spcPct val="150000"/>
              </a:lnSpc>
            </a:pPr>
            <a:r>
              <a:rPr lang="en-US" altLang="ko-KR" sz="900" dirty="0">
                <a:solidFill>
                  <a:prstClr val="black">
                    <a:lumMod val="85000"/>
                    <a:lumOff val="15000"/>
                  </a:prstClr>
                </a:solidFill>
              </a:rPr>
              <a:t>3x3 filter</a:t>
            </a:r>
            <a:r>
              <a:rPr lang="ko-KR" altLang="en-US" sz="900" dirty="0">
                <a:solidFill>
                  <a:prstClr val="black">
                    <a:lumMod val="85000"/>
                    <a:lumOff val="15000"/>
                  </a:prstClr>
                </a:solidFill>
              </a:rPr>
              <a:t>의 </a:t>
            </a:r>
            <a:r>
              <a:rPr lang="en-US" altLang="ko-KR" sz="900" dirty="0">
                <a:solidFill>
                  <a:prstClr val="black">
                    <a:lumMod val="85000"/>
                    <a:lumOff val="15000"/>
                  </a:prstClr>
                </a:solidFill>
              </a:rPr>
              <a:t>Receptive field</a:t>
            </a:r>
            <a:r>
              <a:rPr lang="ko-KR" altLang="en-US" sz="900" dirty="0">
                <a:solidFill>
                  <a:prstClr val="black">
                    <a:lumMod val="85000"/>
                    <a:lumOff val="15000"/>
                  </a:prstClr>
                </a:solidFill>
              </a:rPr>
              <a:t>가 오브젝트를 커버할 수 있도록 충분히 모델의 깊이가 깊기 때문</a:t>
            </a:r>
          </a:p>
        </p:txBody>
      </p:sp>
      <p:sp>
        <p:nvSpPr>
          <p:cNvPr id="8" name="모서리가 둥근 직사각형 30">
            <a:extLst>
              <a:ext uri="{FF2B5EF4-FFF2-40B4-BE49-F238E27FC236}">
                <a16:creationId xmlns:a16="http://schemas.microsoft.com/office/drawing/2014/main" id="{08A6C04F-EEC7-FAEA-9885-8BE3C1AC42E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08761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38" y="4328132"/>
            <a:ext cx="2818913" cy="523220"/>
          </a:xfrm>
          <a:prstGeom prst="rect">
            <a:avLst/>
          </a:prstGeom>
          <a:noFill/>
        </p:spPr>
        <p:txBody>
          <a:bodyPr wrap="none" rtlCol="0">
            <a:spAutoFit/>
          </a:bodyPr>
          <a:lstStyle/>
          <a:p>
            <a:pPr algn="ctr"/>
            <a:r>
              <a:rPr lang="en-US" altLang="ko-KR" sz="1400" b="1" dirty="0" err="1"/>
              <a:t>ResNet</a:t>
            </a:r>
            <a:r>
              <a:rPr lang="en-US" altLang="ko-KR" sz="1400" b="1" dirty="0"/>
              <a:t> (2015) – Microsoft</a:t>
            </a:r>
            <a:br>
              <a:rPr lang="en-US" altLang="ko-KR" sz="1400" b="1" dirty="0"/>
            </a:br>
            <a:r>
              <a:rPr lang="en-US" altLang="ko-KR" sz="1400" dirty="0">
                <a:solidFill>
                  <a:prstClr val="black">
                    <a:lumMod val="85000"/>
                    <a:lumOff val="15000"/>
                  </a:prstClr>
                </a:solidFill>
                <a:hlinkClick r:id="rId3"/>
              </a:rPr>
              <a:t>https://arxiv.org/abs/1512.03385</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Skip Connection</a:t>
            </a:r>
          </a:p>
          <a:p>
            <a:pPr algn="ctr">
              <a:lnSpc>
                <a:spcPct val="150000"/>
              </a:lnSpc>
            </a:pPr>
            <a:r>
              <a:rPr lang="en-US" altLang="ko-KR" sz="900" dirty="0">
                <a:solidFill>
                  <a:prstClr val="black">
                    <a:lumMod val="85000"/>
                    <a:lumOff val="15000"/>
                  </a:prstClr>
                </a:solidFill>
              </a:rPr>
              <a:t>Identity</a:t>
            </a:r>
            <a:r>
              <a:rPr lang="ko-KR" altLang="en-US" sz="900" dirty="0">
                <a:solidFill>
                  <a:prstClr val="black">
                    <a:lumMod val="85000"/>
                    <a:lumOff val="15000"/>
                  </a:prstClr>
                </a:solidFill>
              </a:rPr>
              <a:t> </a:t>
            </a:r>
            <a:r>
              <a:rPr lang="en-US" altLang="ko-KR" sz="900" dirty="0">
                <a:solidFill>
                  <a:prstClr val="black">
                    <a:lumMod val="85000"/>
                    <a:lumOff val="15000"/>
                  </a:prstClr>
                </a:solidFill>
              </a:rPr>
              <a:t>X</a:t>
            </a:r>
            <a:r>
              <a:rPr lang="ko-KR" altLang="en-US" sz="900" dirty="0">
                <a:solidFill>
                  <a:prstClr val="black">
                    <a:lumMod val="85000"/>
                    <a:lumOff val="15000"/>
                  </a:prstClr>
                </a:solidFill>
              </a:rPr>
              <a:t>를 이용하여 예측 </a:t>
            </a:r>
            <a:r>
              <a:rPr lang="en-US" altLang="ko-KR" sz="900" dirty="0">
                <a:solidFill>
                  <a:prstClr val="black">
                    <a:lumMod val="85000"/>
                    <a:lumOff val="15000"/>
                  </a:prstClr>
                </a:solidFill>
              </a:rPr>
              <a:t>Y</a:t>
            </a:r>
            <a:r>
              <a:rPr lang="ko-KR" altLang="en-US" sz="900" dirty="0">
                <a:solidFill>
                  <a:prstClr val="black">
                    <a:lumMod val="85000"/>
                    <a:lumOff val="15000"/>
                  </a:prstClr>
                </a:solidFill>
              </a:rPr>
              <a:t>를 가이드</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3" y="5243945"/>
            <a:ext cx="2674544"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Degradation Problem</a:t>
            </a:r>
          </a:p>
          <a:p>
            <a:pPr algn="ctr">
              <a:lnSpc>
                <a:spcPct val="150000"/>
              </a:lnSpc>
            </a:pPr>
            <a:r>
              <a:rPr lang="en-US" altLang="ko-KR" sz="900" dirty="0">
                <a:solidFill>
                  <a:prstClr val="black">
                    <a:lumMod val="85000"/>
                    <a:lumOff val="15000"/>
                  </a:prstClr>
                </a:solidFill>
              </a:rPr>
              <a:t>Skip</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Connection</a:t>
            </a:r>
            <a:r>
              <a:rPr lang="ko-KR" altLang="en-US" sz="900" dirty="0">
                <a:solidFill>
                  <a:prstClr val="black">
                    <a:lumMod val="85000"/>
                    <a:lumOff val="15000"/>
                  </a:prstClr>
                </a:solidFill>
              </a:rPr>
              <a:t>에 의한 </a:t>
            </a:r>
            <a:r>
              <a:rPr lang="en-US" altLang="ko-KR" sz="900" dirty="0">
                <a:solidFill>
                  <a:prstClr val="black">
                    <a:lumMod val="85000"/>
                    <a:lumOff val="15000"/>
                  </a:prstClr>
                </a:solidFill>
              </a:rPr>
              <a:t>Degradation </a:t>
            </a:r>
            <a:r>
              <a:rPr lang="ko-KR" altLang="en-US" sz="900" dirty="0">
                <a:solidFill>
                  <a:prstClr val="black">
                    <a:lumMod val="85000"/>
                    <a:lumOff val="15000"/>
                  </a:prstClr>
                </a:solidFill>
              </a:rPr>
              <a:t>문제 해결</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Batch Normalization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 문제 억제</a:t>
            </a:r>
          </a:p>
        </p:txBody>
      </p:sp>
      <p:pic>
        <p:nvPicPr>
          <p:cNvPr id="15" name="Picture 2" descr="CNN Architectures — LeNet, AlexNet, VGG, GoogLeNet and ResNet | by Prabhu |  Medium">
            <a:extLst>
              <a:ext uri="{FF2B5EF4-FFF2-40B4-BE49-F238E27FC236}">
                <a16:creationId xmlns:a16="http://schemas.microsoft.com/office/drawing/2014/main" id="{F7C88C38-835E-CDE7-0290-EF9694C8F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937" y="1724311"/>
            <a:ext cx="6013487" cy="2426672"/>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Residual Bottleneck Block</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는 적으면서 깊은 모델 설계</a:t>
            </a:r>
          </a:p>
        </p:txBody>
      </p:sp>
      <p:sp>
        <p:nvSpPr>
          <p:cNvPr id="17" name="모서리가 둥근 직사각형 30">
            <a:extLst>
              <a:ext uri="{FF2B5EF4-FFF2-40B4-BE49-F238E27FC236}">
                <a16:creationId xmlns:a16="http://schemas.microsoft.com/office/drawing/2014/main" id="{0CB94C86-F06A-D331-918E-DD6D61E532E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27860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202D2BA1-77CA-A259-ACFE-392ED6FD7C0B}"/>
              </a:ext>
            </a:extLst>
          </p:cNvPr>
          <p:cNvPicPr>
            <a:picLocks noChangeAspect="1"/>
          </p:cNvPicPr>
          <p:nvPr/>
        </p:nvPicPr>
        <p:blipFill rotWithShape="1">
          <a:blip r:embed="rId4"/>
          <a:srcRect t="-1" b="29325"/>
          <a:stretch/>
        </p:blipFill>
        <p:spPr>
          <a:xfrm>
            <a:off x="5575051" y="1552804"/>
            <a:ext cx="4398660" cy="4744386"/>
          </a:xfrm>
          <a:prstGeom prst="rect">
            <a:avLst/>
          </a:prstGeom>
        </p:spPr>
      </p:pic>
      <p:sp>
        <p:nvSpPr>
          <p:cNvPr id="6" name="직사각형 5">
            <a:extLst>
              <a:ext uri="{FF2B5EF4-FFF2-40B4-BE49-F238E27FC236}">
                <a16:creationId xmlns:a16="http://schemas.microsoft.com/office/drawing/2014/main" id="{C92ACB7E-24F9-179C-89B0-333E049367EF}"/>
              </a:ext>
            </a:extLst>
          </p:cNvPr>
          <p:cNvSpPr/>
          <p:nvPr/>
        </p:nvSpPr>
        <p:spPr>
          <a:xfrm>
            <a:off x="5939161" y="2467992"/>
            <a:ext cx="3959442" cy="228156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stCxn id="6" idx="1"/>
          </p:cNvCxnSpPr>
          <p:nvPr/>
        </p:nvCxnSpPr>
        <p:spPr>
          <a:xfrm flipH="1" flipV="1">
            <a:off x="3222594" y="3595456"/>
            <a:ext cx="2716567" cy="133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9243BC93-D365-33FE-96D2-6FC1988E8B33}"/>
              </a:ext>
            </a:extLst>
          </p:cNvPr>
          <p:cNvSpPr/>
          <p:nvPr/>
        </p:nvSpPr>
        <p:spPr>
          <a:xfrm>
            <a:off x="1979719" y="3439410"/>
            <a:ext cx="1242875" cy="9461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086F786-9F24-5B65-6BE2-6C36F429FB5A}"/>
              </a:ext>
            </a:extLst>
          </p:cNvPr>
          <p:cNvSpPr/>
          <p:nvPr/>
        </p:nvSpPr>
        <p:spPr>
          <a:xfrm>
            <a:off x="7484108" y="2082746"/>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a:t>
            </a:r>
            <a:r>
              <a:rPr lang="ko-KR" altLang="en-US" sz="1400" b="1" dirty="0">
                <a:solidFill>
                  <a:srgbClr val="FFC000"/>
                </a:solidFill>
              </a:rPr>
              <a:t> </a:t>
            </a:r>
            <a:r>
              <a:rPr lang="en-US" altLang="ko-KR" sz="1400" b="1" dirty="0">
                <a:solidFill>
                  <a:srgbClr val="FFC000"/>
                </a:solidFill>
              </a:rPr>
              <a:t>Layer</a:t>
            </a:r>
          </a:p>
        </p:txBody>
      </p:sp>
      <p:sp>
        <p:nvSpPr>
          <p:cNvPr id="22" name="직사각형 21">
            <a:extLst>
              <a:ext uri="{FF2B5EF4-FFF2-40B4-BE49-F238E27FC236}">
                <a16:creationId xmlns:a16="http://schemas.microsoft.com/office/drawing/2014/main" id="{6ECB63FB-6D66-C0C6-F073-7D22B69D1595}"/>
              </a:ext>
            </a:extLst>
          </p:cNvPr>
          <p:cNvSpPr/>
          <p:nvPr/>
        </p:nvSpPr>
        <p:spPr>
          <a:xfrm>
            <a:off x="7705816" y="3371820"/>
            <a:ext cx="2147771" cy="23695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4B9E68B-CB47-E152-68D8-C19B50F4F7B4}"/>
              </a:ext>
            </a:extLst>
          </p:cNvPr>
          <p:cNvSpPr/>
          <p:nvPr/>
        </p:nvSpPr>
        <p:spPr>
          <a:xfrm>
            <a:off x="5485217" y="3260317"/>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15" name="모서리가 둥근 직사각형 30">
            <a:extLst>
              <a:ext uri="{FF2B5EF4-FFF2-40B4-BE49-F238E27FC236}">
                <a16:creationId xmlns:a16="http://schemas.microsoft.com/office/drawing/2014/main" id="{04F60ACB-47ED-A93C-37ED-7D06C339680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24329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84D489B-3E7D-F24D-C3B5-EBE1550187A7}"/>
              </a:ext>
            </a:extLst>
          </p:cNvPr>
          <p:cNvPicPr>
            <a:picLocks noChangeAspect="1"/>
          </p:cNvPicPr>
          <p:nvPr/>
        </p:nvPicPr>
        <p:blipFill>
          <a:blip r:embed="rId2"/>
          <a:stretch>
            <a:fillRect/>
          </a:stretch>
        </p:blipFill>
        <p:spPr>
          <a:xfrm>
            <a:off x="5900506" y="1968695"/>
            <a:ext cx="4562126" cy="3912603"/>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2218289" y="5010757"/>
            <a:ext cx="1422056"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Block</a:t>
            </a:r>
            <a:endParaRPr lang="ko-KR" altLang="en-US" sz="1400" b="1" dirty="0"/>
          </a:p>
        </p:txBody>
      </p:sp>
      <p:pic>
        <p:nvPicPr>
          <p:cNvPr id="5122" name="Picture 2">
            <a:extLst>
              <a:ext uri="{FF2B5EF4-FFF2-40B4-BE49-F238E27FC236}">
                <a16:creationId xmlns:a16="http://schemas.microsoft.com/office/drawing/2014/main" id="{50759DDD-A0C1-10E9-46EB-143F815AE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3345"/>
          <a:stretch/>
        </p:blipFill>
        <p:spPr bwMode="auto">
          <a:xfrm>
            <a:off x="1729368" y="2839237"/>
            <a:ext cx="2399899" cy="217152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C92ACB7E-24F9-179C-89B0-333E049367EF}"/>
              </a:ext>
            </a:extLst>
          </p:cNvPr>
          <p:cNvSpPr/>
          <p:nvPr/>
        </p:nvSpPr>
        <p:spPr>
          <a:xfrm>
            <a:off x="7060365" y="4926459"/>
            <a:ext cx="1293522"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7297" y="4199139"/>
            <a:ext cx="3163068" cy="874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8048403" y="4193162"/>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891022" y="4886321"/>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06859" y="4612779"/>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30">
            <a:extLst>
              <a:ext uri="{FF2B5EF4-FFF2-40B4-BE49-F238E27FC236}">
                <a16:creationId xmlns:a16="http://schemas.microsoft.com/office/drawing/2014/main" id="{E586B54D-AFAE-B087-A43D-98AF3BD22CD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59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B5E213A-D4D8-5091-A94F-6B462F47E762}"/>
              </a:ext>
            </a:extLst>
          </p:cNvPr>
          <p:cNvPicPr>
            <a:picLocks noChangeAspect="1"/>
          </p:cNvPicPr>
          <p:nvPr/>
        </p:nvPicPr>
        <p:blipFill>
          <a:blip r:embed="rId2"/>
          <a:stretch>
            <a:fillRect/>
          </a:stretch>
        </p:blipFill>
        <p:spPr>
          <a:xfrm>
            <a:off x="5140978" y="1495952"/>
            <a:ext cx="5782078" cy="5171174"/>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TextBox 11"/>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6" name="직사각형 5">
            <a:extLst>
              <a:ext uri="{FF2B5EF4-FFF2-40B4-BE49-F238E27FC236}">
                <a16:creationId xmlns:a16="http://schemas.microsoft.com/office/drawing/2014/main" id="{C92ACB7E-24F9-179C-89B0-333E049367EF}"/>
              </a:ext>
            </a:extLst>
          </p:cNvPr>
          <p:cNvSpPr/>
          <p:nvPr/>
        </p:nvSpPr>
        <p:spPr>
          <a:xfrm>
            <a:off x="5696293" y="3936274"/>
            <a:ext cx="5023957" cy="2002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222171" y="3979817"/>
            <a:ext cx="2474122" cy="56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6553750" y="2262095"/>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18391D7F-DA39-4010-F097-FBF94DAC2321}"/>
              </a:ext>
            </a:extLst>
          </p:cNvPr>
          <p:cNvSpPr/>
          <p:nvPr/>
        </p:nvSpPr>
        <p:spPr>
          <a:xfrm>
            <a:off x="5478830" y="2635980"/>
            <a:ext cx="5311089" cy="24372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142973F-46D9-D1A6-1123-6096FBA89F4C}"/>
              </a:ext>
            </a:extLst>
          </p:cNvPr>
          <p:cNvSpPr/>
          <p:nvPr/>
        </p:nvSpPr>
        <p:spPr>
          <a:xfrm>
            <a:off x="7564582" y="3558659"/>
            <a:ext cx="2674544" cy="373885"/>
          </a:xfrm>
          <a:prstGeom prst="rect">
            <a:avLst/>
          </a:prstGeom>
        </p:spPr>
        <p:txBody>
          <a:bodyPr wrap="square">
            <a:spAutoFit/>
          </a:bodyPr>
          <a:lstStyle/>
          <a:p>
            <a:pPr algn="ctr">
              <a:lnSpc>
                <a:spcPct val="150000"/>
              </a:lnSpc>
            </a:pPr>
            <a:r>
              <a:rPr lang="en-US" altLang="ko-KR" sz="1400" b="1" dirty="0">
                <a:solidFill>
                  <a:srgbClr val="FFC000"/>
                </a:solidFill>
              </a:rPr>
              <a:t>Bottleneck Layer</a:t>
            </a:r>
          </a:p>
        </p:txBody>
      </p:sp>
      <p:sp>
        <p:nvSpPr>
          <p:cNvPr id="15" name="모서리가 둥근 직사각형 30">
            <a:extLst>
              <a:ext uri="{FF2B5EF4-FFF2-40B4-BE49-F238E27FC236}">
                <a16:creationId xmlns:a16="http://schemas.microsoft.com/office/drawing/2014/main" id="{AED93FBA-64C0-8056-5143-2DDF53122E5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082884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3EA0813-B221-0ECB-D14C-E7BCCE6EC865}"/>
              </a:ext>
            </a:extLst>
          </p:cNvPr>
          <p:cNvPicPr>
            <a:picLocks noChangeAspect="1"/>
          </p:cNvPicPr>
          <p:nvPr/>
        </p:nvPicPr>
        <p:blipFill>
          <a:blip r:embed="rId2"/>
          <a:stretch>
            <a:fillRect/>
          </a:stretch>
        </p:blipFill>
        <p:spPr>
          <a:xfrm>
            <a:off x="5779920" y="1937442"/>
            <a:ext cx="4623254" cy="4045347"/>
          </a:xfrm>
          <a:prstGeom prst="rect">
            <a:avLst/>
          </a:prstGeom>
        </p:spPr>
      </p:pic>
      <p:pic>
        <p:nvPicPr>
          <p:cNvPr id="14" name="Picture 2">
            <a:extLst>
              <a:ext uri="{FF2B5EF4-FFF2-40B4-BE49-F238E27FC236}">
                <a16:creationId xmlns:a16="http://schemas.microsoft.com/office/drawing/2014/main" id="{F066669D-DE88-E1C5-CB38-4301B72F183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126"/>
          <a:stretch/>
        </p:blipFill>
        <p:spPr bwMode="auto">
          <a:xfrm>
            <a:off x="1788690" y="2854332"/>
            <a:ext cx="2241138" cy="2156425"/>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6" name="직사각형 5">
            <a:extLst>
              <a:ext uri="{FF2B5EF4-FFF2-40B4-BE49-F238E27FC236}">
                <a16:creationId xmlns:a16="http://schemas.microsoft.com/office/drawing/2014/main" id="{C92ACB7E-24F9-179C-89B0-333E049367EF}"/>
              </a:ext>
            </a:extLst>
          </p:cNvPr>
          <p:cNvSpPr/>
          <p:nvPr/>
        </p:nvSpPr>
        <p:spPr>
          <a:xfrm>
            <a:off x="7267423" y="4966595"/>
            <a:ext cx="892508"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68719B39-EC66-F02B-AB9D-D7C8DC6B768D}"/>
              </a:ext>
            </a:extLst>
          </p:cNvPr>
          <p:cNvCxnSpPr>
            <a:cxnSpLocks/>
            <a:stCxn id="6" idx="1"/>
          </p:cNvCxnSpPr>
          <p:nvPr/>
        </p:nvCxnSpPr>
        <p:spPr>
          <a:xfrm flipH="1" flipV="1">
            <a:off x="3892731" y="3991675"/>
            <a:ext cx="3374692" cy="11217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086F786-9F24-5B65-6BE2-6C36F429FB5A}"/>
              </a:ext>
            </a:extLst>
          </p:cNvPr>
          <p:cNvSpPr/>
          <p:nvPr/>
        </p:nvSpPr>
        <p:spPr>
          <a:xfrm>
            <a:off x="7834327" y="4210188"/>
            <a:ext cx="2674544" cy="373885"/>
          </a:xfrm>
          <a:prstGeom prst="rect">
            <a:avLst/>
          </a:prstGeom>
        </p:spPr>
        <p:txBody>
          <a:bodyPr wrap="square">
            <a:spAutoFit/>
          </a:bodyPr>
          <a:lstStyle/>
          <a:p>
            <a:pPr algn="ctr">
              <a:lnSpc>
                <a:spcPct val="150000"/>
              </a:lnSpc>
            </a:pPr>
            <a:r>
              <a:rPr lang="en-US" altLang="ko-KR" sz="1400" b="1" dirty="0">
                <a:solidFill>
                  <a:srgbClr val="FFC000"/>
                </a:solidFill>
              </a:rPr>
              <a:t>Dimension Equalization</a:t>
            </a:r>
          </a:p>
        </p:txBody>
      </p:sp>
      <p:sp>
        <p:nvSpPr>
          <p:cNvPr id="23" name="직사각형 22">
            <a:extLst>
              <a:ext uri="{FF2B5EF4-FFF2-40B4-BE49-F238E27FC236}">
                <a16:creationId xmlns:a16="http://schemas.microsoft.com/office/drawing/2014/main" id="{2EF4A414-4C55-A244-763E-A23466BC38C7}"/>
              </a:ext>
            </a:extLst>
          </p:cNvPr>
          <p:cNvSpPr/>
          <p:nvPr/>
        </p:nvSpPr>
        <p:spPr>
          <a:xfrm>
            <a:off x="7564582" y="4894298"/>
            <a:ext cx="2674544" cy="373885"/>
          </a:xfrm>
          <a:prstGeom prst="rect">
            <a:avLst/>
          </a:prstGeom>
        </p:spPr>
        <p:txBody>
          <a:bodyPr wrap="square">
            <a:spAutoFit/>
          </a:bodyPr>
          <a:lstStyle/>
          <a:p>
            <a:pPr algn="ctr">
              <a:lnSpc>
                <a:spcPct val="150000"/>
              </a:lnSpc>
            </a:pPr>
            <a:r>
              <a:rPr lang="en-US" altLang="ko-KR" sz="1400" b="1" dirty="0">
                <a:solidFill>
                  <a:srgbClr val="FFC000"/>
                </a:solidFill>
              </a:rPr>
              <a:t>Skip Connection</a:t>
            </a:r>
          </a:p>
        </p:txBody>
      </p:sp>
      <p:sp>
        <p:nvSpPr>
          <p:cNvPr id="24" name="직사각형 23">
            <a:extLst>
              <a:ext uri="{FF2B5EF4-FFF2-40B4-BE49-F238E27FC236}">
                <a16:creationId xmlns:a16="http://schemas.microsoft.com/office/drawing/2014/main" id="{18391D7F-DA39-4010-F097-FBF94DAC2321}"/>
              </a:ext>
            </a:extLst>
          </p:cNvPr>
          <p:cNvSpPr/>
          <p:nvPr/>
        </p:nvSpPr>
        <p:spPr>
          <a:xfrm>
            <a:off x="7478817" y="4654795"/>
            <a:ext cx="2402966" cy="2936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7F451A0D-FB7F-7371-533C-DA8B4AF6D14A}"/>
              </a:ext>
            </a:extLst>
          </p:cNvPr>
          <p:cNvSpPr txBox="1"/>
          <p:nvPr/>
        </p:nvSpPr>
        <p:spPr>
          <a:xfrm>
            <a:off x="1768112" y="5010757"/>
            <a:ext cx="2391873" cy="307777"/>
          </a:xfrm>
          <a:prstGeom prst="rect">
            <a:avLst/>
          </a:prstGeom>
          <a:noFill/>
        </p:spPr>
        <p:txBody>
          <a:bodyPr wrap="none" rtlCol="0">
            <a:spAutoFit/>
          </a:bodyPr>
          <a:lstStyle/>
          <a:p>
            <a:r>
              <a:rPr lang="en-US" altLang="ko-KR" sz="1400" b="1" dirty="0"/>
              <a:t>Residual</a:t>
            </a:r>
            <a:r>
              <a:rPr lang="ko-KR" altLang="en-US" sz="1400" b="1" dirty="0"/>
              <a:t> </a:t>
            </a:r>
            <a:r>
              <a:rPr lang="en-US" altLang="ko-KR" sz="1400" b="1" dirty="0"/>
              <a:t>Bottleneck Block</a:t>
            </a:r>
            <a:endParaRPr lang="ko-KR" altLang="en-US" sz="1400" b="1" dirty="0"/>
          </a:p>
        </p:txBody>
      </p:sp>
      <p:sp>
        <p:nvSpPr>
          <p:cNvPr id="16" name="모서리가 둥근 직사각형 30">
            <a:extLst>
              <a:ext uri="{FF2B5EF4-FFF2-40B4-BE49-F238E27FC236}">
                <a16:creationId xmlns:a16="http://schemas.microsoft.com/office/drawing/2014/main" id="{4B5D9667-078E-5B1A-D1D9-7376B620B11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5329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213939" cy="307777"/>
          </a:xfrm>
          <a:prstGeom prst="rect">
            <a:avLst/>
          </a:prstGeom>
          <a:noFill/>
        </p:spPr>
        <p:txBody>
          <a:bodyPr wrap="none" rtlCol="0">
            <a:spAutoFit/>
          </a:bodyPr>
          <a:lstStyle/>
          <a:p>
            <a:r>
              <a:rPr lang="en-US" altLang="ko-KR" sz="1400" b="1" dirty="0" err="1"/>
              <a:t>ResNet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461665"/>
          </a:xfrm>
          <a:prstGeom prst="rect">
            <a:avLst/>
          </a:prstGeom>
        </p:spPr>
        <p:txBody>
          <a:bodyPr wrap="square">
            <a:spAutoFit/>
          </a:bodyPr>
          <a:lstStyle/>
          <a:p>
            <a:r>
              <a:rPr lang="en-US" altLang="ko-KR" sz="1200" dirty="0">
                <a:hlinkClick r:id="rId3"/>
              </a:rPr>
              <a:t>https://github.com/gellston/DeepLearningStudy/blob/main/torch/model/Resnet18.py</a:t>
            </a:r>
            <a:endParaRPr lang="en-US" altLang="ko-KR" sz="1200" dirty="0"/>
          </a:p>
          <a:p>
            <a:r>
              <a:rPr lang="en-US" altLang="ko-KR" sz="1200" dirty="0">
                <a:hlinkClick r:id="rId4"/>
              </a:rPr>
              <a:t>https://github.com/gellston/DeepLearningStudy/blob/main/torch/model/Resnet50.py</a:t>
            </a:r>
            <a:endParaRPr lang="ko-KR" altLang="en-US" sz="1200" dirty="0"/>
          </a:p>
        </p:txBody>
      </p:sp>
      <p:sp>
        <p:nvSpPr>
          <p:cNvPr id="8" name="모서리가 둥근 직사각형 30">
            <a:extLst>
              <a:ext uri="{FF2B5EF4-FFF2-40B4-BE49-F238E27FC236}">
                <a16:creationId xmlns:a16="http://schemas.microsoft.com/office/drawing/2014/main" id="{07AF8887-9BBE-0541-1E5A-E99B7D3BD0A0}"/>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4426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ResNet</a:t>
            </a:r>
            <a:r>
              <a:rPr lang="en-US" altLang="ko-KR" sz="1000" kern="0" dirty="0">
                <a:solidFill>
                  <a:prstClr val="white"/>
                </a:solidFill>
              </a:rPr>
              <a:t> (2015)</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Resnet</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learning</a:t>
            </a:r>
          </a:p>
          <a:p>
            <a:pPr algn="ctr">
              <a:lnSpc>
                <a:spcPct val="150000"/>
              </a:lnSpc>
            </a:pPr>
            <a:r>
              <a:rPr lang="en-US" altLang="ko-KR" sz="900" dirty="0">
                <a:solidFill>
                  <a:prstClr val="black">
                    <a:lumMod val="85000"/>
                    <a:lumOff val="15000"/>
                  </a:prstClr>
                </a:solidFill>
              </a:rPr>
              <a:t>Degradation Problem</a:t>
            </a:r>
            <a:r>
              <a:rPr lang="ko-KR" altLang="en-US" sz="900" dirty="0">
                <a:solidFill>
                  <a:prstClr val="black">
                    <a:lumMod val="85000"/>
                    <a:lumOff val="15000"/>
                  </a:prstClr>
                </a:solidFill>
              </a:rPr>
              <a:t>을 개선하였고 </a:t>
            </a:r>
            <a:r>
              <a:rPr lang="en-US" altLang="ko-KR" sz="900" dirty="0">
                <a:solidFill>
                  <a:prstClr val="black">
                    <a:lumMod val="85000"/>
                    <a:lumOff val="15000"/>
                  </a:prstClr>
                </a:solidFill>
              </a:rPr>
              <a:t>X</a:t>
            </a:r>
            <a:r>
              <a:rPr lang="ko-KR" altLang="en-US" sz="900" dirty="0">
                <a:solidFill>
                  <a:prstClr val="black">
                    <a:lumMod val="85000"/>
                    <a:lumOff val="15000"/>
                  </a:prstClr>
                </a:solidFill>
              </a:rPr>
              <a:t> 입력을 </a:t>
            </a:r>
            <a:r>
              <a:rPr lang="en-US" altLang="ko-KR" sz="900" dirty="0">
                <a:solidFill>
                  <a:prstClr val="black">
                    <a:lumMod val="85000"/>
                    <a:lumOff val="15000"/>
                  </a:prstClr>
                </a:solidFill>
              </a:rPr>
              <a:t>Y</a:t>
            </a:r>
            <a:r>
              <a:rPr lang="ko-KR" altLang="en-US" sz="900" dirty="0">
                <a:solidFill>
                  <a:prstClr val="black">
                    <a:lumMod val="85000"/>
                    <a:lumOff val="15000"/>
                  </a:prstClr>
                </a:solidFill>
              </a:rPr>
              <a:t>출력의 가이드로 사용함으로써 모델의 예측 난이도를 줄임</a:t>
            </a:r>
          </a:p>
        </p:txBody>
      </p:sp>
      <p:pic>
        <p:nvPicPr>
          <p:cNvPr id="6148" name="Picture 4" descr="ResNet · Monch">
            <a:extLst>
              <a:ext uri="{FF2B5EF4-FFF2-40B4-BE49-F238E27FC236}">
                <a16:creationId xmlns:a16="http://schemas.microsoft.com/office/drawing/2014/main" id="{A9DF0C59-51DD-73F4-C821-7A464DA1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1533525"/>
            <a:ext cx="7181850"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9EF1D524-609D-ACC8-016B-327670BA1EA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32154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660908" y="4328132"/>
            <a:ext cx="3366179" cy="523220"/>
          </a:xfrm>
          <a:prstGeom prst="rect">
            <a:avLst/>
          </a:prstGeom>
          <a:noFill/>
        </p:spPr>
        <p:txBody>
          <a:bodyPr wrap="none" rtlCol="0">
            <a:spAutoFit/>
          </a:bodyPr>
          <a:lstStyle/>
          <a:p>
            <a:pPr algn="ctr"/>
            <a:r>
              <a:rPr lang="en-US" altLang="ko-KR" sz="1400" b="1" dirty="0" err="1"/>
              <a:t>DenseNet</a:t>
            </a:r>
            <a:r>
              <a:rPr lang="en-US" altLang="ko-KR" sz="1400" b="1" dirty="0"/>
              <a:t> (2016) – Cornell University</a:t>
            </a:r>
            <a:br>
              <a:rPr lang="en-US" altLang="ko-KR" sz="1400" b="1" dirty="0"/>
            </a:br>
            <a:r>
              <a:rPr lang="en-US" altLang="ko-KR" sz="1400" dirty="0">
                <a:solidFill>
                  <a:prstClr val="black">
                    <a:lumMod val="85000"/>
                    <a:lumOff val="15000"/>
                  </a:prstClr>
                </a:solidFill>
                <a:hlinkClick r:id="rId3"/>
              </a:rPr>
              <a:t>https://arxiv.org/abs/1608.06993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541910"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Concatenation</a:t>
            </a:r>
          </a:p>
          <a:p>
            <a:pPr algn="ctr">
              <a:lnSpc>
                <a:spcPct val="150000"/>
              </a:lnSpc>
            </a:pPr>
            <a:r>
              <a:rPr lang="ko-KR" altLang="en-US" sz="900" dirty="0">
                <a:solidFill>
                  <a:prstClr val="black">
                    <a:lumMod val="85000"/>
                    <a:lumOff val="15000"/>
                  </a:prstClr>
                </a:solidFill>
              </a:rPr>
              <a:t>모델의 전 레이어를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하여 정보 손실 방지</a:t>
            </a:r>
          </a:p>
        </p:txBody>
      </p:sp>
      <p:sp>
        <p:nvSpPr>
          <p:cNvPr id="13" name="직사각형 12">
            <a:extLst>
              <a:ext uri="{FF2B5EF4-FFF2-40B4-BE49-F238E27FC236}">
                <a16:creationId xmlns:a16="http://schemas.microsoft.com/office/drawing/2014/main" id="{7FA4FE98-6D2D-EFAE-3EB0-4D374CA719A2}"/>
              </a:ext>
            </a:extLst>
          </p:cNvPr>
          <p:cNvSpPr/>
          <p:nvPr/>
        </p:nvSpPr>
        <p:spPr>
          <a:xfrm>
            <a:off x="3647872" y="5243945"/>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적은 파라미터 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적은 채널 수를 이용하기 때문에 파라미터 수가 작음</a:t>
            </a:r>
          </a:p>
        </p:txBody>
      </p:sp>
      <p:sp>
        <p:nvSpPr>
          <p:cNvPr id="14" name="직사각형 13">
            <a:extLst>
              <a:ext uri="{FF2B5EF4-FFF2-40B4-BE49-F238E27FC236}">
                <a16:creationId xmlns:a16="http://schemas.microsoft.com/office/drawing/2014/main" id="{9E0DABBE-884A-60A3-916F-082DAF2ECA84}"/>
              </a:ext>
            </a:extLst>
          </p:cNvPr>
          <p:cNvSpPr/>
          <p:nvPr/>
        </p:nvSpPr>
        <p:spPr>
          <a:xfrm>
            <a:off x="6607682" y="5243946"/>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Transition Layer</a:t>
            </a:r>
          </a:p>
          <a:p>
            <a:pPr algn="ctr">
              <a:lnSpc>
                <a:spcPct val="150000"/>
              </a:lnSpc>
            </a:pPr>
            <a:r>
              <a:rPr lang="ko-KR" altLang="en-US" sz="900" dirty="0" err="1">
                <a:solidFill>
                  <a:prstClr val="black">
                    <a:lumMod val="85000"/>
                    <a:lumOff val="15000"/>
                  </a:prstClr>
                </a:solidFill>
              </a:rPr>
              <a:t>피쳐</a:t>
            </a:r>
            <a:r>
              <a:rPr lang="ko-KR" altLang="en-US" sz="900" dirty="0">
                <a:solidFill>
                  <a:prstClr val="black">
                    <a:lumMod val="85000"/>
                    <a:lumOff val="15000"/>
                  </a:prstClr>
                </a:solidFill>
              </a:rPr>
              <a:t> </a:t>
            </a:r>
            <a:r>
              <a:rPr lang="ko-KR" altLang="en-US" sz="900" dirty="0" err="1">
                <a:solidFill>
                  <a:prstClr val="black">
                    <a:lumMod val="85000"/>
                    <a:lumOff val="15000"/>
                  </a:prstClr>
                </a:solidFill>
              </a:rPr>
              <a:t>맵의</a:t>
            </a:r>
            <a:r>
              <a:rPr lang="ko-KR" altLang="en-US" sz="900" dirty="0">
                <a:solidFill>
                  <a:prstClr val="black">
                    <a:lumMod val="85000"/>
                    <a:lumOff val="15000"/>
                  </a:prstClr>
                </a:solidFill>
              </a:rPr>
              <a:t> 크기와 </a:t>
            </a:r>
            <a:r>
              <a:rPr lang="ko-KR" altLang="en-US" sz="900" dirty="0" err="1">
                <a:solidFill>
                  <a:prstClr val="black">
                    <a:lumMod val="85000"/>
                    <a:lumOff val="15000"/>
                  </a:prstClr>
                </a:solidFill>
              </a:rPr>
              <a:t>채널수</a:t>
            </a:r>
            <a:r>
              <a:rPr lang="ko-KR" altLang="en-US" sz="900" dirty="0">
                <a:solidFill>
                  <a:prstClr val="black">
                    <a:lumMod val="85000"/>
                    <a:lumOff val="15000"/>
                  </a:prstClr>
                </a:solidFill>
              </a:rPr>
              <a:t> 감소</a:t>
            </a:r>
          </a:p>
        </p:txBody>
      </p:sp>
      <p:sp>
        <p:nvSpPr>
          <p:cNvPr id="16" name="직사각형 15">
            <a:extLst>
              <a:ext uri="{FF2B5EF4-FFF2-40B4-BE49-F238E27FC236}">
                <a16:creationId xmlns:a16="http://schemas.microsoft.com/office/drawing/2014/main" id="{E85282EC-A86F-797A-9C55-E2E7331413F0}"/>
              </a:ext>
            </a:extLst>
          </p:cNvPr>
          <p:cNvSpPr/>
          <p:nvPr/>
        </p:nvSpPr>
        <p:spPr>
          <a:xfrm>
            <a:off x="9328072" y="521714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Simple Hyperparameter K</a:t>
            </a:r>
          </a:p>
          <a:p>
            <a:pPr algn="ctr">
              <a:lnSpc>
                <a:spcPct val="150000"/>
              </a:lnSpc>
            </a:pPr>
            <a:r>
              <a:rPr lang="en-US" altLang="ko-KR" sz="900" dirty="0">
                <a:solidFill>
                  <a:prstClr val="black">
                    <a:lumMod val="85000"/>
                    <a:lumOff val="15000"/>
                  </a:prstClr>
                </a:solidFill>
              </a:rPr>
              <a:t>Growth rate K</a:t>
            </a:r>
            <a:r>
              <a:rPr lang="ko-KR" altLang="en-US" sz="900" dirty="0">
                <a:solidFill>
                  <a:prstClr val="black">
                    <a:lumMod val="85000"/>
                    <a:lumOff val="15000"/>
                  </a:prstClr>
                </a:solidFill>
              </a:rPr>
              <a:t>로 모델의 크기 변경</a:t>
            </a:r>
          </a:p>
        </p:txBody>
      </p:sp>
      <p:pic>
        <p:nvPicPr>
          <p:cNvPr id="10242" name="Picture 2" descr="DenseNet Tutorial [1] Paper Review &amp; Implementation details">
            <a:extLst>
              <a:ext uri="{FF2B5EF4-FFF2-40B4-BE49-F238E27FC236}">
                <a16:creationId xmlns:a16="http://schemas.microsoft.com/office/drawing/2014/main" id="{8583DEE7-E5F9-E615-8826-84DE3EFB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693" y="1495952"/>
            <a:ext cx="4518614" cy="2832180"/>
          </a:xfrm>
          <a:prstGeom prst="rect">
            <a:avLst/>
          </a:prstGeom>
          <a:noFill/>
          <a:extLst>
            <a:ext uri="{909E8E84-426E-40DD-AFC4-6F175D3DCCD1}">
              <a14:hiddenFill xmlns:a14="http://schemas.microsoft.com/office/drawing/2010/main">
                <a:solidFill>
                  <a:srgbClr val="FFFFFF"/>
                </a:solidFill>
              </a14:hiddenFill>
            </a:ext>
          </a:extLst>
        </p:spPr>
      </p:pic>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726487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1" name="모서리가 둥근 직사각형 30">
            <a:extLst>
              <a:ext uri="{FF2B5EF4-FFF2-40B4-BE49-F238E27FC236}">
                <a16:creationId xmlns:a16="http://schemas.microsoft.com/office/drawing/2014/main" id="{D7408A00-4F54-4F13-972A-4406A8C448B2}"/>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강사 소개</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912" y="1795227"/>
            <a:ext cx="2897935" cy="2889874"/>
          </a:xfrm>
          <a:prstGeom prst="rect">
            <a:avLst/>
          </a:prstGeom>
        </p:spPr>
      </p:pic>
      <p:sp>
        <p:nvSpPr>
          <p:cNvPr id="4" name="직사각형 3"/>
          <p:cNvSpPr/>
          <p:nvPr/>
        </p:nvSpPr>
        <p:spPr>
          <a:xfrm>
            <a:off x="1657528" y="4993557"/>
            <a:ext cx="3974705" cy="830997"/>
          </a:xfrm>
          <a:prstGeom prst="rect">
            <a:avLst/>
          </a:prstGeom>
          <a:ln w="12700">
            <a:solidFill>
              <a:schemeClr val="tx1"/>
            </a:solidFill>
          </a:ln>
        </p:spPr>
        <p:txBody>
          <a:bodyPr wrap="square">
            <a:spAutoFit/>
          </a:bodyPr>
          <a:lstStyle/>
          <a:p>
            <a:r>
              <a:rPr lang="en-US" altLang="ko-KR" sz="1200" b="1" dirty="0" err="1"/>
              <a:t>BongHoe</a:t>
            </a:r>
            <a:r>
              <a:rPr lang="en-US" altLang="ko-KR" sz="1200" b="1" dirty="0"/>
              <a:t> Koo </a:t>
            </a:r>
          </a:p>
          <a:p>
            <a:r>
              <a:rPr lang="en-US" altLang="ko-KR" sz="1200" b="1" dirty="0"/>
              <a:t>Instagram</a:t>
            </a:r>
            <a:r>
              <a:rPr lang="en-US" altLang="ko-KR" sz="1200" dirty="0"/>
              <a:t> : @</a:t>
            </a:r>
            <a:r>
              <a:rPr lang="en-US" altLang="ko-KR" sz="1200" dirty="0" err="1"/>
              <a:t>bonghoekoo</a:t>
            </a:r>
            <a:r>
              <a:rPr lang="en-US" altLang="ko-KR" sz="1200" dirty="0"/>
              <a:t> </a:t>
            </a:r>
          </a:p>
          <a:p>
            <a:r>
              <a:rPr lang="en-US" altLang="ko-KR" sz="1200" b="1" dirty="0"/>
              <a:t>Facebook</a:t>
            </a:r>
            <a:r>
              <a:rPr lang="en-US" altLang="ko-KR" sz="1200" dirty="0"/>
              <a:t> : https://www.facebook.com/wantrnqhdghl </a:t>
            </a:r>
          </a:p>
          <a:p>
            <a:r>
              <a:rPr lang="en-US" altLang="ko-KR" sz="1200" b="1" dirty="0" err="1"/>
              <a:t>Github</a:t>
            </a:r>
            <a:r>
              <a:rPr lang="en-US" altLang="ko-KR" sz="1200" dirty="0"/>
              <a:t> : </a:t>
            </a:r>
            <a:r>
              <a:rPr lang="en-US" altLang="ko-KR" sz="1200" dirty="0">
                <a:hlinkClick r:id="rId4"/>
              </a:rPr>
              <a:t>https://github.com/gellston</a:t>
            </a:r>
            <a:endParaRPr lang="ko-KR" altLang="en-US" sz="1200" dirty="0"/>
          </a:p>
        </p:txBody>
      </p:sp>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4765" y="1894511"/>
            <a:ext cx="3229825" cy="3229825"/>
          </a:xfrm>
          <a:prstGeom prst="rect">
            <a:avLst/>
          </a:prstGeom>
        </p:spPr>
      </p:pic>
      <p:sp>
        <p:nvSpPr>
          <p:cNvPr id="52" name="직사각형 51"/>
          <p:cNvSpPr/>
          <p:nvPr/>
        </p:nvSpPr>
        <p:spPr>
          <a:xfrm>
            <a:off x="6850385" y="5516777"/>
            <a:ext cx="4158586" cy="307777"/>
          </a:xfrm>
          <a:prstGeom prst="rect">
            <a:avLst/>
          </a:prstGeom>
          <a:ln w="12700">
            <a:noFill/>
          </a:ln>
        </p:spPr>
        <p:txBody>
          <a:bodyPr wrap="square">
            <a:spAutoFit/>
          </a:bodyPr>
          <a:lstStyle/>
          <a:p>
            <a:r>
              <a:rPr lang="ko-KR" altLang="en-US" sz="1400" b="1" dirty="0"/>
              <a:t>대표 개인 프로젝트 주소 </a:t>
            </a:r>
            <a:r>
              <a:rPr lang="en-US" altLang="ko-KR" sz="1400" dirty="0"/>
              <a:t>: </a:t>
            </a:r>
            <a:r>
              <a:rPr lang="en-US" altLang="ko-KR" sz="1400" dirty="0">
                <a:hlinkClick r:id="rId6"/>
              </a:rPr>
              <a:t>https://mrdteam.com</a:t>
            </a:r>
            <a:endParaRPr lang="ko-KR" altLang="en-US" sz="1400" dirty="0"/>
          </a:p>
        </p:txBody>
      </p:sp>
    </p:spTree>
    <p:extLst>
      <p:ext uri="{BB962C8B-B14F-4D97-AF65-F5344CB8AC3E}">
        <p14:creationId xmlns:p14="http://schemas.microsoft.com/office/powerpoint/2010/main" val="295148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840554" y="3039291"/>
            <a:ext cx="5147446" cy="2786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840" y="2856411"/>
            <a:ext cx="5173571" cy="25786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8688308" y="5555623"/>
            <a:ext cx="1234633" cy="307777"/>
          </a:xfrm>
          <a:prstGeom prst="rect">
            <a:avLst/>
          </a:prstGeom>
          <a:noFill/>
        </p:spPr>
        <p:txBody>
          <a:bodyPr wrap="none" rtlCol="0">
            <a:spAutoFit/>
          </a:bodyPr>
          <a:lstStyle/>
          <a:p>
            <a:r>
              <a:rPr lang="en-US" altLang="ko-KR" sz="1400" b="1" dirty="0"/>
              <a:t>Dense Block</a:t>
            </a:r>
            <a:endParaRPr lang="ko-KR" altLang="en-US" sz="1400" b="1" dirty="0"/>
          </a:p>
        </p:txBody>
      </p:sp>
      <p:cxnSp>
        <p:nvCxnSpPr>
          <p:cNvPr id="4" name="직선 화살표 연결선 3">
            <a:extLst>
              <a:ext uri="{FF2B5EF4-FFF2-40B4-BE49-F238E27FC236}">
                <a16:creationId xmlns:a16="http://schemas.microsoft.com/office/drawing/2014/main" id="{2E4B1E29-AF7A-30EF-6645-11A985F93D53}"/>
              </a:ext>
            </a:extLst>
          </p:cNvPr>
          <p:cNvCxnSpPr>
            <a:cxnSpLocks/>
            <a:endCxn id="2" idx="3"/>
          </p:cNvCxnSpPr>
          <p:nvPr/>
        </p:nvCxnSpPr>
        <p:spPr>
          <a:xfrm flipH="1" flipV="1">
            <a:off x="5988000" y="3178629"/>
            <a:ext cx="730840" cy="51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42950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272" name="Picture 8" descr="Densely connected convolutional networks (DenseNet) | Advanced Deep  Learning with Keras">
            <a:extLst>
              <a:ext uri="{FF2B5EF4-FFF2-40B4-BE49-F238E27FC236}">
                <a16:creationId xmlns:a16="http://schemas.microsoft.com/office/drawing/2014/main" id="{5FC39A3E-C614-968A-ACE9-7A161D995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5" y="2974542"/>
            <a:ext cx="4183614" cy="20852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33925BE-B263-1778-7ECA-70FE8B191CB8}"/>
              </a:ext>
            </a:extLst>
          </p:cNvPr>
          <p:cNvSpPr txBox="1"/>
          <p:nvPr/>
        </p:nvSpPr>
        <p:spPr>
          <a:xfrm>
            <a:off x="2413905" y="5059750"/>
            <a:ext cx="1234633" cy="307777"/>
          </a:xfrm>
          <a:prstGeom prst="rect">
            <a:avLst/>
          </a:prstGeom>
          <a:noFill/>
        </p:spPr>
        <p:txBody>
          <a:bodyPr wrap="none" rtlCol="0">
            <a:spAutoFit/>
          </a:bodyPr>
          <a:lstStyle/>
          <a:p>
            <a:r>
              <a:rPr lang="en-US" altLang="ko-KR" sz="1400" b="1" dirty="0"/>
              <a:t>Dense Block</a:t>
            </a:r>
            <a:endParaRPr lang="ko-KR" altLang="en-US" sz="1400" b="1" dirty="0"/>
          </a:p>
        </p:txBody>
      </p:sp>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5" name="그림 4">
            <a:extLst>
              <a:ext uri="{FF2B5EF4-FFF2-40B4-BE49-F238E27FC236}">
                <a16:creationId xmlns:a16="http://schemas.microsoft.com/office/drawing/2014/main" id="{45C5AF5A-DF02-EE07-F370-EF32D91DE23F}"/>
              </a:ext>
            </a:extLst>
          </p:cNvPr>
          <p:cNvPicPr>
            <a:picLocks noChangeAspect="1"/>
          </p:cNvPicPr>
          <p:nvPr/>
        </p:nvPicPr>
        <p:blipFill>
          <a:blip r:embed="rId4"/>
          <a:stretch>
            <a:fillRect/>
          </a:stretch>
        </p:blipFill>
        <p:spPr>
          <a:xfrm>
            <a:off x="6509793" y="2316072"/>
            <a:ext cx="5214710" cy="3402149"/>
          </a:xfrm>
          <a:prstGeom prst="rect">
            <a:avLst/>
          </a:prstGeom>
        </p:spPr>
      </p:pic>
      <p:sp>
        <p:nvSpPr>
          <p:cNvPr id="18" name="직사각형 17">
            <a:extLst>
              <a:ext uri="{FF2B5EF4-FFF2-40B4-BE49-F238E27FC236}">
                <a16:creationId xmlns:a16="http://schemas.microsoft.com/office/drawing/2014/main" id="{5680F0C3-C26C-83E1-AAF2-1F45F77DE77B}"/>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Dense Block</a:t>
            </a:r>
          </a:p>
        </p:txBody>
      </p:sp>
      <p:sp>
        <p:nvSpPr>
          <p:cNvPr id="19" name="직사각형 18">
            <a:extLst>
              <a:ext uri="{FF2B5EF4-FFF2-40B4-BE49-F238E27FC236}">
                <a16:creationId xmlns:a16="http://schemas.microsoft.com/office/drawing/2014/main" id="{A91D949A-3BA5-2991-35D2-D182F6B58EF0}"/>
              </a:ext>
            </a:extLst>
          </p:cNvPr>
          <p:cNvSpPr/>
          <p:nvPr/>
        </p:nvSpPr>
        <p:spPr>
          <a:xfrm>
            <a:off x="6731726" y="3300549"/>
            <a:ext cx="3526971"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1E35C859-C425-1298-C7EF-AB2504CCDE0D}"/>
              </a:ext>
            </a:extLst>
          </p:cNvPr>
          <p:cNvCxnSpPr>
            <a:cxnSpLocks/>
            <a:stCxn id="5" idx="1"/>
            <a:endCxn id="11272" idx="3"/>
          </p:cNvCxnSpPr>
          <p:nvPr/>
        </p:nvCxnSpPr>
        <p:spPr>
          <a:xfrm flipH="1" flipV="1">
            <a:off x="5123029" y="4017146"/>
            <a:ext cx="138676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30">
            <a:extLst>
              <a:ext uri="{FF2B5EF4-FFF2-40B4-BE49-F238E27FC236}">
                <a16:creationId xmlns:a16="http://schemas.microsoft.com/office/drawing/2014/main" id="{A44C6FF3-A3EF-F782-911D-1616829F233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4173133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4338" name="Picture 2" descr="DenseNet (Densely connected convolution networks) - gaussian37">
            <a:extLst>
              <a:ext uri="{FF2B5EF4-FFF2-40B4-BE49-F238E27FC236}">
                <a16:creationId xmlns:a16="http://schemas.microsoft.com/office/drawing/2014/main" id="{695805BF-7510-4570-29BC-2CAF227516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427" y="2419675"/>
            <a:ext cx="4111345" cy="30088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8A42C0-85FA-ACF5-4275-F4E7689151A2}"/>
              </a:ext>
            </a:extLst>
          </p:cNvPr>
          <p:cNvSpPr txBox="1"/>
          <p:nvPr/>
        </p:nvSpPr>
        <p:spPr>
          <a:xfrm>
            <a:off x="2460263" y="5428486"/>
            <a:ext cx="1679672" cy="307777"/>
          </a:xfrm>
          <a:prstGeom prst="rect">
            <a:avLst/>
          </a:prstGeom>
          <a:noFill/>
        </p:spPr>
        <p:txBody>
          <a:bodyPr wrap="square" rtlCol="0">
            <a:spAutoFit/>
          </a:bodyPr>
          <a:lstStyle/>
          <a:p>
            <a:r>
              <a:rPr lang="en-US" altLang="ko-KR" sz="1400" b="1" dirty="0"/>
              <a:t>Dense Bottleneck</a:t>
            </a:r>
            <a:endParaRPr lang="ko-KR" altLang="en-US" sz="1400" b="1" dirty="0"/>
          </a:p>
        </p:txBody>
      </p:sp>
      <p:pic>
        <p:nvPicPr>
          <p:cNvPr id="5" name="그림 4">
            <a:extLst>
              <a:ext uri="{FF2B5EF4-FFF2-40B4-BE49-F238E27FC236}">
                <a16:creationId xmlns:a16="http://schemas.microsoft.com/office/drawing/2014/main" id="{E3D18BDB-B469-5A9B-9F2F-385AE87B2C3E}"/>
              </a:ext>
            </a:extLst>
          </p:cNvPr>
          <p:cNvPicPr>
            <a:picLocks noChangeAspect="1"/>
          </p:cNvPicPr>
          <p:nvPr/>
        </p:nvPicPr>
        <p:blipFill>
          <a:blip r:embed="rId4"/>
          <a:stretch>
            <a:fillRect/>
          </a:stretch>
        </p:blipFill>
        <p:spPr>
          <a:xfrm>
            <a:off x="6191385" y="2265787"/>
            <a:ext cx="5618442" cy="3162699"/>
          </a:xfrm>
          <a:prstGeom prst="rect">
            <a:avLst/>
          </a:prstGeom>
        </p:spPr>
      </p:pic>
      <p:sp>
        <p:nvSpPr>
          <p:cNvPr id="21" name="직사각형 20">
            <a:extLst>
              <a:ext uri="{FF2B5EF4-FFF2-40B4-BE49-F238E27FC236}">
                <a16:creationId xmlns:a16="http://schemas.microsoft.com/office/drawing/2014/main" id="{6E4C44C1-B641-51E5-143A-01553AA77094}"/>
              </a:ext>
            </a:extLst>
          </p:cNvPr>
          <p:cNvSpPr/>
          <p:nvPr/>
        </p:nvSpPr>
        <p:spPr>
          <a:xfrm>
            <a:off x="6548846" y="3292253"/>
            <a:ext cx="4398727" cy="1263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AC4302D-9E6F-3DC0-7068-B95B956112BD}"/>
              </a:ext>
            </a:extLst>
          </p:cNvPr>
          <p:cNvSpPr/>
          <p:nvPr/>
        </p:nvSpPr>
        <p:spPr>
          <a:xfrm>
            <a:off x="8445590" y="2926664"/>
            <a:ext cx="2674544" cy="373885"/>
          </a:xfrm>
          <a:prstGeom prst="rect">
            <a:avLst/>
          </a:prstGeom>
        </p:spPr>
        <p:txBody>
          <a:bodyPr wrap="square">
            <a:spAutoFit/>
          </a:bodyPr>
          <a:lstStyle/>
          <a:p>
            <a:pPr algn="ctr">
              <a:lnSpc>
                <a:spcPct val="150000"/>
              </a:lnSpc>
            </a:pPr>
            <a:r>
              <a:rPr lang="en-US" altLang="ko-KR" sz="1400" b="1" dirty="0">
                <a:solidFill>
                  <a:srgbClr val="FFC000"/>
                </a:solidFill>
              </a:rPr>
              <a:t>Convolution Layer</a:t>
            </a:r>
          </a:p>
        </p:txBody>
      </p:sp>
      <p:sp>
        <p:nvSpPr>
          <p:cNvPr id="24" name="직사각형 23">
            <a:extLst>
              <a:ext uri="{FF2B5EF4-FFF2-40B4-BE49-F238E27FC236}">
                <a16:creationId xmlns:a16="http://schemas.microsoft.com/office/drawing/2014/main" id="{8B7B0932-1224-E97D-6B0A-6966420E0F62}"/>
              </a:ext>
            </a:extLst>
          </p:cNvPr>
          <p:cNvSpPr/>
          <p:nvPr/>
        </p:nvSpPr>
        <p:spPr>
          <a:xfrm>
            <a:off x="6571608" y="5251269"/>
            <a:ext cx="2772690" cy="17721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80D007-CFAD-C8C6-78B9-BF932A9C3BBC}"/>
              </a:ext>
            </a:extLst>
          </p:cNvPr>
          <p:cNvSpPr/>
          <p:nvPr/>
        </p:nvSpPr>
        <p:spPr>
          <a:xfrm>
            <a:off x="7178493" y="4877384"/>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Concat</a:t>
            </a:r>
            <a:r>
              <a:rPr lang="en-US" altLang="ko-KR" sz="1400" b="1" dirty="0">
                <a:solidFill>
                  <a:srgbClr val="FFC000"/>
                </a:solidFill>
              </a:rPr>
              <a:t> Layer</a:t>
            </a:r>
          </a:p>
        </p:txBody>
      </p:sp>
      <p:cxnSp>
        <p:nvCxnSpPr>
          <p:cNvPr id="27" name="직선 화살표 연결선 26">
            <a:extLst>
              <a:ext uri="{FF2B5EF4-FFF2-40B4-BE49-F238E27FC236}">
                <a16:creationId xmlns:a16="http://schemas.microsoft.com/office/drawing/2014/main" id="{5B95EE42-DD33-A43F-67C0-B9D589957031}"/>
              </a:ext>
            </a:extLst>
          </p:cNvPr>
          <p:cNvCxnSpPr>
            <a:cxnSpLocks/>
          </p:cNvCxnSpPr>
          <p:nvPr/>
        </p:nvCxnSpPr>
        <p:spPr>
          <a:xfrm flipH="1" flipV="1">
            <a:off x="4249783" y="4555906"/>
            <a:ext cx="2299063" cy="6953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74ED4DC-97F2-5038-B625-2266DE986077}"/>
              </a:ext>
            </a:extLst>
          </p:cNvPr>
          <p:cNvCxnSpPr>
            <a:cxnSpLocks/>
            <a:stCxn id="21" idx="1"/>
          </p:cNvCxnSpPr>
          <p:nvPr/>
        </p:nvCxnSpPr>
        <p:spPr>
          <a:xfrm flipH="1">
            <a:off x="4702629" y="3924080"/>
            <a:ext cx="1846217" cy="116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30">
            <a:extLst>
              <a:ext uri="{FF2B5EF4-FFF2-40B4-BE49-F238E27FC236}">
                <a16:creationId xmlns:a16="http://schemas.microsoft.com/office/drawing/2014/main" id="{8833B480-425B-7F27-4490-CA5FA2FB02B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8610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3314" name="Picture 2" descr="neural networks - Why are there transition layers in DenseNet? - Artificial  Intelligence Stack Exchange">
            <a:extLst>
              <a:ext uri="{FF2B5EF4-FFF2-40B4-BE49-F238E27FC236}">
                <a16:creationId xmlns:a16="http://schemas.microsoft.com/office/drawing/2014/main" id="{18ED1CE8-9D7E-5987-F4FA-14DA5661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953" y="1720395"/>
            <a:ext cx="8415950" cy="12032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0037E9F-21A0-9BB1-F86B-2C337EC2D08F}"/>
              </a:ext>
            </a:extLst>
          </p:cNvPr>
          <p:cNvSpPr txBox="1"/>
          <p:nvPr/>
        </p:nvSpPr>
        <p:spPr>
          <a:xfrm>
            <a:off x="5585283" y="2923613"/>
            <a:ext cx="1021433" cy="307777"/>
          </a:xfrm>
          <a:prstGeom prst="rect">
            <a:avLst/>
          </a:prstGeom>
          <a:noFill/>
        </p:spPr>
        <p:txBody>
          <a:bodyPr wrap="none" rtlCol="0">
            <a:spAutoFit/>
          </a:bodyPr>
          <a:lstStyle/>
          <a:p>
            <a:r>
              <a:rPr lang="en-US" altLang="ko-KR" sz="1400" b="1" dirty="0" err="1"/>
              <a:t>DenseNet</a:t>
            </a:r>
            <a:endParaRPr lang="ko-KR" altLang="en-US" sz="1400" b="1" dirty="0"/>
          </a:p>
        </p:txBody>
      </p:sp>
      <p:pic>
        <p:nvPicPr>
          <p:cNvPr id="13" name="그림 12">
            <a:extLst>
              <a:ext uri="{FF2B5EF4-FFF2-40B4-BE49-F238E27FC236}">
                <a16:creationId xmlns:a16="http://schemas.microsoft.com/office/drawing/2014/main" id="{A70D5F79-30CE-4B2B-86C8-FB7E87B0C886}"/>
              </a:ext>
            </a:extLst>
          </p:cNvPr>
          <p:cNvPicPr>
            <a:picLocks noChangeAspect="1"/>
          </p:cNvPicPr>
          <p:nvPr/>
        </p:nvPicPr>
        <p:blipFill>
          <a:blip r:embed="rId4"/>
          <a:stretch>
            <a:fillRect/>
          </a:stretch>
        </p:blipFill>
        <p:spPr>
          <a:xfrm>
            <a:off x="3643136" y="3494544"/>
            <a:ext cx="5036221" cy="2694348"/>
          </a:xfrm>
          <a:prstGeom prst="rect">
            <a:avLst/>
          </a:prstGeom>
        </p:spPr>
      </p:pic>
      <p:sp>
        <p:nvSpPr>
          <p:cNvPr id="30" name="TextBox 29">
            <a:extLst>
              <a:ext uri="{FF2B5EF4-FFF2-40B4-BE49-F238E27FC236}">
                <a16:creationId xmlns:a16="http://schemas.microsoft.com/office/drawing/2014/main" id="{D6967889-AA4E-3CBD-DCB4-00BB499ADE50}"/>
              </a:ext>
            </a:extLst>
          </p:cNvPr>
          <p:cNvSpPr txBox="1"/>
          <p:nvPr/>
        </p:nvSpPr>
        <p:spPr>
          <a:xfrm>
            <a:off x="5391997" y="6188892"/>
            <a:ext cx="1538498" cy="307777"/>
          </a:xfrm>
          <a:prstGeom prst="rect">
            <a:avLst/>
          </a:prstGeom>
          <a:noFill/>
        </p:spPr>
        <p:txBody>
          <a:bodyPr wrap="none" rtlCol="0">
            <a:spAutoFit/>
          </a:bodyPr>
          <a:lstStyle/>
          <a:p>
            <a:r>
              <a:rPr lang="en-US" altLang="ko-KR" sz="1400" b="1" dirty="0"/>
              <a:t>Transition Layer</a:t>
            </a:r>
            <a:endParaRPr lang="ko-KR" altLang="en-US" sz="1400" b="1" dirty="0"/>
          </a:p>
        </p:txBody>
      </p:sp>
      <p:sp>
        <p:nvSpPr>
          <p:cNvPr id="14" name="직사각형 13">
            <a:extLst>
              <a:ext uri="{FF2B5EF4-FFF2-40B4-BE49-F238E27FC236}">
                <a16:creationId xmlns:a16="http://schemas.microsoft.com/office/drawing/2014/main" id="{540B6AEB-2F86-2967-93B9-1DBC6CC667ED}"/>
              </a:ext>
            </a:extLst>
          </p:cNvPr>
          <p:cNvSpPr/>
          <p:nvPr/>
        </p:nvSpPr>
        <p:spPr>
          <a:xfrm>
            <a:off x="4493623" y="1854926"/>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F2BB90E9-8C9F-896B-259F-D76E669C0DD9}"/>
              </a:ext>
            </a:extLst>
          </p:cNvPr>
          <p:cNvCxnSpPr>
            <a:cxnSpLocks/>
            <a:endCxn id="14" idx="2"/>
          </p:cNvCxnSpPr>
          <p:nvPr/>
        </p:nvCxnSpPr>
        <p:spPr>
          <a:xfrm flipV="1">
            <a:off x="4767653" y="2856411"/>
            <a:ext cx="0" cy="12932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D207C4ED-EB9B-A5F0-CD35-A5298A32C04E}"/>
              </a:ext>
            </a:extLst>
          </p:cNvPr>
          <p:cNvSpPr/>
          <p:nvPr/>
        </p:nvSpPr>
        <p:spPr>
          <a:xfrm>
            <a:off x="4001387" y="4149635"/>
            <a:ext cx="4550430" cy="107550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FB04718-DE4B-A8EA-6477-9B820BC884CD}"/>
              </a:ext>
            </a:extLst>
          </p:cNvPr>
          <p:cNvSpPr/>
          <p:nvPr/>
        </p:nvSpPr>
        <p:spPr>
          <a:xfrm>
            <a:off x="6589298" y="1854925"/>
            <a:ext cx="548060" cy="100148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30">
            <a:extLst>
              <a:ext uri="{FF2B5EF4-FFF2-40B4-BE49-F238E27FC236}">
                <a16:creationId xmlns:a16="http://schemas.microsoft.com/office/drawing/2014/main" id="{59DFCEFD-00D2-C83E-CB88-3C5756EE43CD}"/>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6" name="직사각형 15">
            <a:extLst>
              <a:ext uri="{FF2B5EF4-FFF2-40B4-BE49-F238E27FC236}">
                <a16:creationId xmlns:a16="http://schemas.microsoft.com/office/drawing/2014/main" id="{3AC4302D-9E6F-3DC0-7068-B95B956112BD}"/>
              </a:ext>
            </a:extLst>
          </p:cNvPr>
          <p:cNvSpPr/>
          <p:nvPr/>
        </p:nvSpPr>
        <p:spPr>
          <a:xfrm>
            <a:off x="5526056" y="3699538"/>
            <a:ext cx="2674544" cy="415498"/>
          </a:xfrm>
          <a:prstGeom prst="rect">
            <a:avLst/>
          </a:prstGeom>
        </p:spPr>
        <p:txBody>
          <a:bodyPr wrap="square">
            <a:spAutoFit/>
          </a:bodyPr>
          <a:lstStyle/>
          <a:p>
            <a:pPr algn="ctr">
              <a:lnSpc>
                <a:spcPct val="150000"/>
              </a:lnSpc>
            </a:pPr>
            <a:r>
              <a:rPr lang="en-US" altLang="ko-KR" sz="1400" b="1" dirty="0">
                <a:solidFill>
                  <a:srgbClr val="FFC000"/>
                </a:solidFill>
              </a:rPr>
              <a:t>Transition Layer</a:t>
            </a:r>
          </a:p>
        </p:txBody>
      </p:sp>
    </p:spTree>
    <p:extLst>
      <p:ext uri="{BB962C8B-B14F-4D97-AF65-F5344CB8AC3E}">
        <p14:creationId xmlns:p14="http://schemas.microsoft.com/office/powerpoint/2010/main" val="844466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1266" name="Picture 2">
            <a:extLst>
              <a:ext uri="{FF2B5EF4-FFF2-40B4-BE49-F238E27FC236}">
                <a16:creationId xmlns:a16="http://schemas.microsoft.com/office/drawing/2014/main" id="{C909B84A-7380-2D13-1483-19593E018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2" y="2568554"/>
            <a:ext cx="6231013" cy="28912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CA1CD4-5BB4-EC3E-0C12-208D13E38C15}"/>
              </a:ext>
            </a:extLst>
          </p:cNvPr>
          <p:cNvSpPr txBox="1"/>
          <p:nvPr/>
        </p:nvSpPr>
        <p:spPr>
          <a:xfrm>
            <a:off x="2313817" y="5555624"/>
            <a:ext cx="2263761" cy="307777"/>
          </a:xfrm>
          <a:prstGeom prst="rect">
            <a:avLst/>
          </a:prstGeom>
          <a:noFill/>
        </p:spPr>
        <p:txBody>
          <a:bodyPr wrap="none" rtlCol="0">
            <a:spAutoFit/>
          </a:bodyPr>
          <a:lstStyle/>
          <a:p>
            <a:r>
              <a:rPr lang="en-US" altLang="ko-KR" sz="1400" b="1" dirty="0" err="1"/>
              <a:t>DenseNet</a:t>
            </a:r>
            <a:r>
              <a:rPr lang="en-US" altLang="ko-KR" sz="1400" b="1" dirty="0"/>
              <a:t> Configuration</a:t>
            </a:r>
            <a:endParaRPr lang="ko-KR" altLang="en-US" sz="1400" b="1" dirty="0"/>
          </a:p>
        </p:txBody>
      </p:sp>
      <p:sp>
        <p:nvSpPr>
          <p:cNvPr id="2" name="직사각형 1">
            <a:extLst>
              <a:ext uri="{FF2B5EF4-FFF2-40B4-BE49-F238E27FC236}">
                <a16:creationId xmlns:a16="http://schemas.microsoft.com/office/drawing/2014/main" id="{2BFE72B8-B6A5-D466-A404-3B2388719A93}"/>
              </a:ext>
            </a:extLst>
          </p:cNvPr>
          <p:cNvSpPr/>
          <p:nvPr/>
        </p:nvSpPr>
        <p:spPr>
          <a:xfrm>
            <a:off x="2856410" y="3039291"/>
            <a:ext cx="261259" cy="188105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33925BE-B263-1778-7ECA-70FE8B191CB8}"/>
              </a:ext>
            </a:extLst>
          </p:cNvPr>
          <p:cNvSpPr txBox="1"/>
          <p:nvPr/>
        </p:nvSpPr>
        <p:spPr>
          <a:xfrm>
            <a:off x="8066181" y="4603858"/>
            <a:ext cx="2478884" cy="307777"/>
          </a:xfrm>
          <a:prstGeom prst="rect">
            <a:avLst/>
          </a:prstGeom>
          <a:noFill/>
        </p:spPr>
        <p:txBody>
          <a:bodyPr wrap="none" rtlCol="0">
            <a:spAutoFit/>
          </a:bodyPr>
          <a:lstStyle/>
          <a:p>
            <a:r>
              <a:rPr lang="en-US" altLang="ko-KR" sz="1400" b="1" dirty="0" err="1"/>
              <a:t>DenseNet</a:t>
            </a:r>
            <a:r>
              <a:rPr lang="en-US" altLang="ko-KR" sz="1400" b="1" dirty="0"/>
              <a:t> Hyperparameter</a:t>
            </a:r>
            <a:endParaRPr lang="ko-KR" altLang="en-US" sz="1400" b="1" dirty="0"/>
          </a:p>
        </p:txBody>
      </p:sp>
      <p:pic>
        <p:nvPicPr>
          <p:cNvPr id="9" name="그림 8">
            <a:extLst>
              <a:ext uri="{FF2B5EF4-FFF2-40B4-BE49-F238E27FC236}">
                <a16:creationId xmlns:a16="http://schemas.microsoft.com/office/drawing/2014/main" id="{F56ACCDC-BCAD-8030-2FCC-3102BF36BE0D}"/>
              </a:ext>
            </a:extLst>
          </p:cNvPr>
          <p:cNvPicPr>
            <a:picLocks noChangeAspect="1"/>
          </p:cNvPicPr>
          <p:nvPr/>
        </p:nvPicPr>
        <p:blipFill>
          <a:blip r:embed="rId4"/>
          <a:stretch>
            <a:fillRect/>
          </a:stretch>
        </p:blipFill>
        <p:spPr>
          <a:xfrm>
            <a:off x="6704954" y="3344328"/>
            <a:ext cx="5201339" cy="1270978"/>
          </a:xfrm>
          <a:prstGeom prst="rect">
            <a:avLst/>
          </a:prstGeom>
        </p:spPr>
      </p:pic>
      <p:sp>
        <p:nvSpPr>
          <p:cNvPr id="20" name="직사각형 19">
            <a:extLst>
              <a:ext uri="{FF2B5EF4-FFF2-40B4-BE49-F238E27FC236}">
                <a16:creationId xmlns:a16="http://schemas.microsoft.com/office/drawing/2014/main" id="{7DA3F332-C3B6-4F5B-0EB3-E15E140AE127}"/>
              </a:ext>
            </a:extLst>
          </p:cNvPr>
          <p:cNvSpPr/>
          <p:nvPr/>
        </p:nvSpPr>
        <p:spPr>
          <a:xfrm>
            <a:off x="7741920" y="3578747"/>
            <a:ext cx="1933303" cy="2268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a:extLst>
              <a:ext uri="{FF2B5EF4-FFF2-40B4-BE49-F238E27FC236}">
                <a16:creationId xmlns:a16="http://schemas.microsoft.com/office/drawing/2014/main" id="{2E4B1E29-AF7A-30EF-6645-11A985F93D53}"/>
              </a:ext>
            </a:extLst>
          </p:cNvPr>
          <p:cNvCxnSpPr>
            <a:cxnSpLocks/>
            <a:stCxn id="20" idx="1"/>
            <a:endCxn id="2" idx="3"/>
          </p:cNvCxnSpPr>
          <p:nvPr/>
        </p:nvCxnSpPr>
        <p:spPr>
          <a:xfrm flipH="1">
            <a:off x="3117669" y="3692197"/>
            <a:ext cx="4624251" cy="28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모서리가 둥근 직사각형 30">
            <a:extLst>
              <a:ext uri="{FF2B5EF4-FFF2-40B4-BE49-F238E27FC236}">
                <a16:creationId xmlns:a16="http://schemas.microsoft.com/office/drawing/2014/main" id="{BAE096B1-D4BF-5928-5771-F291553E587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3AC4302D-9E6F-3DC0-7068-B95B956112BD}"/>
              </a:ext>
            </a:extLst>
          </p:cNvPr>
          <p:cNvSpPr/>
          <p:nvPr/>
        </p:nvSpPr>
        <p:spPr>
          <a:xfrm>
            <a:off x="9453486" y="3431761"/>
            <a:ext cx="2674544" cy="373885"/>
          </a:xfrm>
          <a:prstGeom prst="rect">
            <a:avLst/>
          </a:prstGeom>
        </p:spPr>
        <p:txBody>
          <a:bodyPr wrap="square">
            <a:spAutoFit/>
          </a:bodyPr>
          <a:lstStyle/>
          <a:p>
            <a:pPr algn="ctr">
              <a:lnSpc>
                <a:spcPct val="150000"/>
              </a:lnSpc>
            </a:pPr>
            <a:r>
              <a:rPr lang="en-US" altLang="ko-KR" sz="1400" b="1" dirty="0" err="1">
                <a:solidFill>
                  <a:srgbClr val="FFC000"/>
                </a:solidFill>
              </a:rPr>
              <a:t>DenseNet</a:t>
            </a:r>
            <a:r>
              <a:rPr lang="en-US" altLang="ko-KR" sz="1400" b="1" dirty="0">
                <a:solidFill>
                  <a:srgbClr val="FFC000"/>
                </a:solidFill>
              </a:rPr>
              <a:t> Configuration</a:t>
            </a:r>
          </a:p>
        </p:txBody>
      </p:sp>
    </p:spTree>
    <p:extLst>
      <p:ext uri="{BB962C8B-B14F-4D97-AF65-F5344CB8AC3E}">
        <p14:creationId xmlns:p14="http://schemas.microsoft.com/office/powerpoint/2010/main" val="4035543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44900" cy="307777"/>
          </a:xfrm>
          <a:prstGeom prst="rect">
            <a:avLst/>
          </a:prstGeom>
          <a:noFill/>
        </p:spPr>
        <p:txBody>
          <a:bodyPr wrap="none" rtlCol="0">
            <a:spAutoFit/>
          </a:bodyPr>
          <a:lstStyle/>
          <a:p>
            <a:r>
              <a:rPr lang="en-US" altLang="ko-KR" sz="1400" b="1" dirty="0" err="1"/>
              <a:t>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96914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DenseNet</a:t>
            </a:r>
            <a:r>
              <a:rPr lang="en-US" altLang="ko-KR" sz="1000" kern="0" dirty="0">
                <a:solidFill>
                  <a:prstClr val="white"/>
                </a:solidFill>
              </a:rPr>
              <a:t>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DenseNet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Channel Concatenation, Narrow Channel Depth, Strong Information Flow</a:t>
            </a:r>
          </a:p>
          <a:p>
            <a:pPr algn="ctr">
              <a:lnSpc>
                <a:spcPct val="150000"/>
              </a:lnSpc>
            </a:pPr>
            <a:r>
              <a:rPr lang="ko-KR" altLang="en-US" sz="900" dirty="0">
                <a:solidFill>
                  <a:prstClr val="black">
                    <a:lumMod val="85000"/>
                    <a:lumOff val="15000"/>
                  </a:prstClr>
                </a:solidFill>
              </a:rPr>
              <a:t>모든 채널의 정보가 중간</a:t>
            </a:r>
            <a:r>
              <a:rPr lang="en-US" altLang="ko-KR" sz="900" dirty="0">
                <a:solidFill>
                  <a:prstClr val="black">
                    <a:lumMod val="85000"/>
                    <a:lumOff val="15000"/>
                  </a:prstClr>
                </a:solidFill>
              </a:rPr>
              <a:t>, </a:t>
            </a:r>
            <a:r>
              <a:rPr lang="ko-KR" altLang="en-US" sz="900" dirty="0">
                <a:solidFill>
                  <a:prstClr val="black">
                    <a:lumMod val="85000"/>
                    <a:lumOff val="15000"/>
                  </a:prstClr>
                </a:solidFill>
              </a:rPr>
              <a:t>마지막 레이어까지 전달되어 이전 정보를 기반한 </a:t>
            </a:r>
            <a:r>
              <a:rPr lang="ko-KR" altLang="en-US" sz="900" dirty="0" err="1">
                <a:solidFill>
                  <a:prstClr val="black">
                    <a:lumMod val="85000"/>
                    <a:lumOff val="15000"/>
                  </a:prstClr>
                </a:solidFill>
              </a:rPr>
              <a:t>컨볼루션이</a:t>
            </a:r>
            <a:r>
              <a:rPr lang="ko-KR" altLang="en-US" sz="900" dirty="0">
                <a:solidFill>
                  <a:prstClr val="black">
                    <a:lumMod val="85000"/>
                    <a:lumOff val="15000"/>
                  </a:prstClr>
                </a:solidFill>
              </a:rPr>
              <a:t> 가능</a:t>
            </a:r>
          </a:p>
        </p:txBody>
      </p:sp>
      <p:pic>
        <p:nvPicPr>
          <p:cNvPr id="15362" name="Picture 2" descr="MLT CNN Architectures: DenseNet - theory - YouTube">
            <a:extLst>
              <a:ext uri="{FF2B5EF4-FFF2-40B4-BE49-F238E27FC236}">
                <a16:creationId xmlns:a16="http://schemas.microsoft.com/office/drawing/2014/main" id="{77B6C2DE-3DAB-299B-798F-94785D3F9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265" y="1533525"/>
            <a:ext cx="6739467" cy="3790950"/>
          </a:xfrm>
          <a:prstGeom prst="rect">
            <a:avLst/>
          </a:prstGeom>
          <a:noFill/>
          <a:extLst>
            <a:ext uri="{909E8E84-426E-40DD-AFC4-6F175D3DCCD1}">
              <a14:hiddenFill xmlns:a14="http://schemas.microsoft.com/office/drawing/2010/main">
                <a:solidFill>
                  <a:srgbClr val="FFFFFF"/>
                </a:solidFill>
              </a14:hiddenFill>
            </a:ext>
          </a:extLst>
        </p:spPr>
      </p:pic>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121213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714449" y="4328132"/>
            <a:ext cx="3259097" cy="523220"/>
          </a:xfrm>
          <a:prstGeom prst="rect">
            <a:avLst/>
          </a:prstGeom>
          <a:noFill/>
        </p:spPr>
        <p:txBody>
          <a:bodyPr wrap="none" rtlCol="0">
            <a:spAutoFit/>
          </a:bodyPr>
          <a:lstStyle/>
          <a:p>
            <a:pPr algn="ctr"/>
            <a:r>
              <a:rPr lang="en-US" altLang="ko-KR" sz="1400" b="1" dirty="0"/>
              <a:t>Darknet19 (2016) – Joseph </a:t>
            </a:r>
            <a:r>
              <a:rPr lang="en-US" altLang="ko-KR" sz="1400" b="1" dirty="0" err="1"/>
              <a:t>Redmon</a:t>
            </a:r>
            <a:endParaRPr lang="en-US" altLang="ko-KR" sz="1400" b="1" dirty="0"/>
          </a:p>
          <a:p>
            <a:pPr algn="ctr"/>
            <a:r>
              <a:rPr lang="en-US" altLang="ko-KR" sz="1400" dirty="0">
                <a:solidFill>
                  <a:prstClr val="black">
                    <a:lumMod val="85000"/>
                    <a:lumOff val="15000"/>
                  </a:prstClr>
                </a:solidFill>
                <a:hlinkClick r:id="rId3"/>
              </a:rPr>
              <a:t>https://arxiv.org/abs/1612.08242</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655322" y="5235633"/>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3x3</a:t>
            </a:r>
            <a:r>
              <a:rPr lang="ko-KR" altLang="en-US" sz="1200" dirty="0">
                <a:solidFill>
                  <a:prstClr val="black">
                    <a:lumMod val="85000"/>
                    <a:lumOff val="15000"/>
                  </a:prstClr>
                </a:solidFill>
              </a:rPr>
              <a:t>필터와 </a:t>
            </a:r>
            <a:r>
              <a:rPr lang="en-US" altLang="ko-KR" sz="1200" dirty="0">
                <a:solidFill>
                  <a:prstClr val="black">
                    <a:lumMod val="85000"/>
                    <a:lumOff val="15000"/>
                  </a:prstClr>
                </a:solidFill>
              </a:rPr>
              <a:t>1x1</a:t>
            </a:r>
            <a:r>
              <a:rPr lang="ko-KR" altLang="en-US" sz="1200" dirty="0">
                <a:solidFill>
                  <a:prstClr val="black">
                    <a:lumMod val="85000"/>
                    <a:lumOff val="15000"/>
                  </a:prstClr>
                </a:solidFill>
              </a:rPr>
              <a:t>필터를 사용</a:t>
            </a:r>
            <a:endParaRPr lang="en-US" altLang="ko-KR" sz="1200" dirty="0">
              <a:solidFill>
                <a:prstClr val="black">
                  <a:lumMod val="85000"/>
                  <a:lumOff val="15000"/>
                </a:prstClr>
              </a:solidFill>
            </a:endParaRPr>
          </a:p>
          <a:p>
            <a:pPr algn="ctr">
              <a:lnSpc>
                <a:spcPct val="150000"/>
              </a:lnSpc>
            </a:pPr>
            <a:r>
              <a:rPr lang="ko-KR" altLang="en-US" sz="900" dirty="0" err="1">
                <a:solidFill>
                  <a:prstClr val="black">
                    <a:lumMod val="85000"/>
                    <a:lumOff val="15000"/>
                  </a:prstClr>
                </a:solidFill>
              </a:rPr>
              <a:t>파라미터</a:t>
            </a:r>
            <a:r>
              <a:rPr lang="ko-KR" altLang="en-US" sz="900" dirty="0">
                <a:solidFill>
                  <a:prstClr val="black">
                    <a:lumMod val="85000"/>
                    <a:lumOff val="15000"/>
                  </a:prstClr>
                </a:solidFill>
              </a:rPr>
              <a:t> 감소를 통한 속도 개선</a:t>
            </a:r>
          </a:p>
        </p:txBody>
      </p:sp>
      <p:sp>
        <p:nvSpPr>
          <p:cNvPr id="13" name="직사각형 12">
            <a:extLst>
              <a:ext uri="{FF2B5EF4-FFF2-40B4-BE49-F238E27FC236}">
                <a16:creationId xmlns:a16="http://schemas.microsoft.com/office/drawing/2014/main" id="{7FA4FE98-6D2D-EFAE-3EB0-4D374CA719A2}"/>
              </a:ext>
            </a:extLst>
          </p:cNvPr>
          <p:cNvSpPr/>
          <p:nvPr/>
        </p:nvSpPr>
        <p:spPr>
          <a:xfrm>
            <a:off x="3561778" y="5235633"/>
            <a:ext cx="2959809"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Maxpool</a:t>
            </a:r>
            <a:r>
              <a:rPr lang="ko-KR" altLang="en-US" sz="1200" dirty="0">
                <a:solidFill>
                  <a:prstClr val="black">
                    <a:lumMod val="85000"/>
                    <a:lumOff val="15000"/>
                  </a:prstClr>
                </a:solidFill>
              </a:rPr>
              <a:t> 이후 이전에 채널 수 증가</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정보 손실을 최소화하기 위해 채널 수 증가</a:t>
            </a:r>
          </a:p>
        </p:txBody>
      </p:sp>
      <p:sp>
        <p:nvSpPr>
          <p:cNvPr id="14" name="직사각형 13">
            <a:extLst>
              <a:ext uri="{FF2B5EF4-FFF2-40B4-BE49-F238E27FC236}">
                <a16:creationId xmlns:a16="http://schemas.microsoft.com/office/drawing/2014/main" id="{9E0DABBE-884A-60A3-916F-082DAF2ECA84}"/>
              </a:ext>
            </a:extLst>
          </p:cNvPr>
          <p:cNvSpPr/>
          <p:nvPr/>
        </p:nvSpPr>
        <p:spPr>
          <a:xfrm>
            <a:off x="6644241"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 Global Average Pooling</a:t>
            </a:r>
          </a:p>
          <a:p>
            <a:pPr algn="ctr">
              <a:lnSpc>
                <a:spcPct val="150000"/>
              </a:lnSpc>
            </a:pPr>
            <a:r>
              <a:rPr lang="en-US" altLang="ko-KR" sz="900" dirty="0">
                <a:solidFill>
                  <a:prstClr val="black">
                    <a:lumMod val="85000"/>
                    <a:lumOff val="15000"/>
                  </a:prstClr>
                </a:solidFill>
              </a:rPr>
              <a:t>Fully Connected Layer </a:t>
            </a:r>
            <a:r>
              <a:rPr lang="ko-KR" altLang="en-US" sz="900" dirty="0">
                <a:solidFill>
                  <a:prstClr val="black">
                    <a:lumMod val="85000"/>
                    <a:lumOff val="15000"/>
                  </a:prstClr>
                </a:solidFill>
              </a:rPr>
              <a:t>대신에 </a:t>
            </a:r>
            <a:r>
              <a:rPr lang="en-US" altLang="ko-KR" sz="900" dirty="0">
                <a:solidFill>
                  <a:prstClr val="black">
                    <a:lumMod val="85000"/>
                    <a:lumOff val="15000"/>
                  </a:prstClr>
                </a:solidFill>
              </a:rPr>
              <a:t>CNN</a:t>
            </a:r>
            <a:r>
              <a:rPr lang="ko-KR" altLang="en-US" sz="900" dirty="0">
                <a:solidFill>
                  <a:prstClr val="black">
                    <a:lumMod val="85000"/>
                    <a:lumOff val="15000"/>
                  </a:prstClr>
                </a:solidFill>
              </a:rPr>
              <a:t>사용</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torchvision.models에서 모델의 구현 구조를 사용하는 중국어 및 영어 주석. - wenya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432" y="1441618"/>
            <a:ext cx="2377129" cy="2886514"/>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9E0DABBE-884A-60A3-916F-082DAF2ECA84}"/>
              </a:ext>
            </a:extLst>
          </p:cNvPr>
          <p:cNvSpPr/>
          <p:nvPr/>
        </p:nvSpPr>
        <p:spPr>
          <a:xfrm>
            <a:off x="9202020" y="5235633"/>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 Batch Normalization</a:t>
            </a:r>
          </a:p>
          <a:p>
            <a:pPr algn="ctr">
              <a:lnSpc>
                <a:spcPct val="150000"/>
              </a:lnSpc>
            </a:pPr>
            <a:r>
              <a:rPr lang="en-US" altLang="ko-KR" sz="900" dirty="0">
                <a:solidFill>
                  <a:prstClr val="black">
                    <a:lumMod val="85000"/>
                    <a:lumOff val="15000"/>
                  </a:prstClr>
                </a:solidFill>
              </a:rPr>
              <a:t>Batch Norm</a:t>
            </a:r>
            <a:r>
              <a:rPr lang="ko-KR" altLang="en-US" sz="900" dirty="0">
                <a:solidFill>
                  <a:prstClr val="black">
                    <a:lumMod val="85000"/>
                    <a:lumOff val="15000"/>
                  </a:prstClr>
                </a:solidFill>
              </a:rPr>
              <a:t>을 통한 학습 안정화</a:t>
            </a:r>
          </a:p>
        </p:txBody>
      </p:sp>
    </p:spTree>
    <p:extLst>
      <p:ext uri="{BB962C8B-B14F-4D97-AF65-F5344CB8AC3E}">
        <p14:creationId xmlns:p14="http://schemas.microsoft.com/office/powerpoint/2010/main" val="276807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315057" cy="307777"/>
          </a:xfrm>
          <a:prstGeom prst="rect">
            <a:avLst/>
          </a:prstGeom>
          <a:noFill/>
        </p:spPr>
        <p:txBody>
          <a:bodyPr wrap="none" rtlCol="0">
            <a:spAutoFit/>
          </a:bodyPr>
          <a:lstStyle/>
          <a:p>
            <a:r>
              <a:rPr lang="en-US" altLang="ko-KR" sz="1400" b="1" dirty="0"/>
              <a:t>Darknet19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138286" y="6188891"/>
            <a:ext cx="2618987" cy="307777"/>
          </a:xfrm>
          <a:prstGeom prst="rect">
            <a:avLst/>
          </a:prstGeom>
          <a:noFill/>
        </p:spPr>
        <p:txBody>
          <a:bodyPr wrap="none" rtlCol="0">
            <a:spAutoFit/>
          </a:bodyPr>
          <a:lstStyle/>
          <a:p>
            <a:r>
              <a:rPr lang="en-US" altLang="ko-KR" sz="1400" b="1" dirty="0"/>
              <a:t>Darknet19 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4"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209" y="1572731"/>
            <a:ext cx="3714360" cy="451029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4"/>
          <a:stretch>
            <a:fillRect/>
          </a:stretch>
        </p:blipFill>
        <p:spPr>
          <a:xfrm>
            <a:off x="6268273" y="1926662"/>
            <a:ext cx="5653385" cy="4156364"/>
          </a:xfrm>
          <a:prstGeom prst="rect">
            <a:avLst/>
          </a:prstGeom>
        </p:spPr>
      </p:pic>
      <p:sp>
        <p:nvSpPr>
          <p:cNvPr id="4" name="직사각형 3"/>
          <p:cNvSpPr/>
          <p:nvPr/>
        </p:nvSpPr>
        <p:spPr>
          <a:xfrm>
            <a:off x="1546167" y="2435629"/>
            <a:ext cx="3495516" cy="656706"/>
          </a:xfrm>
          <a:prstGeom prst="rect">
            <a:avLst/>
          </a:prstGeom>
          <a:noFill/>
          <a:ln w="57150">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2E4B1E29-AF7A-30EF-6645-11A985F93D53}"/>
              </a:ext>
            </a:extLst>
          </p:cNvPr>
          <p:cNvCxnSpPr>
            <a:cxnSpLocks/>
            <a:endCxn id="4" idx="3"/>
          </p:cNvCxnSpPr>
          <p:nvPr/>
        </p:nvCxnSpPr>
        <p:spPr>
          <a:xfrm flipH="1" flipV="1">
            <a:off x="5041683" y="2763982"/>
            <a:ext cx="1226590" cy="12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6337069" y="3018855"/>
            <a:ext cx="2815244" cy="148293"/>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086F786-9F24-5B65-6BE2-6C36F429FB5A}"/>
              </a:ext>
            </a:extLst>
          </p:cNvPr>
          <p:cNvSpPr/>
          <p:nvPr/>
        </p:nvSpPr>
        <p:spPr>
          <a:xfrm>
            <a:off x="8814863" y="2793264"/>
            <a:ext cx="2674544" cy="373885"/>
          </a:xfrm>
          <a:prstGeom prst="rect">
            <a:avLst/>
          </a:prstGeom>
        </p:spPr>
        <p:txBody>
          <a:bodyPr wrap="square">
            <a:spAutoFit/>
          </a:bodyPr>
          <a:lstStyle/>
          <a:p>
            <a:pPr algn="ctr">
              <a:lnSpc>
                <a:spcPct val="150000"/>
              </a:lnSpc>
            </a:pPr>
            <a:r>
              <a:rPr lang="en-US" altLang="ko-KR" sz="1400" b="1" dirty="0">
                <a:solidFill>
                  <a:srgbClr val="FFC000"/>
                </a:solidFill>
              </a:rPr>
              <a:t>Batch Normalization</a:t>
            </a:r>
          </a:p>
        </p:txBody>
      </p:sp>
      <p:sp>
        <p:nvSpPr>
          <p:cNvPr id="25" name="직사각형 24"/>
          <p:cNvSpPr/>
          <p:nvPr/>
        </p:nvSpPr>
        <p:spPr>
          <a:xfrm>
            <a:off x="6337069" y="3167149"/>
            <a:ext cx="2815244" cy="160525"/>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086F786-9F24-5B65-6BE2-6C36F429FB5A}"/>
              </a:ext>
            </a:extLst>
          </p:cNvPr>
          <p:cNvSpPr/>
          <p:nvPr/>
        </p:nvSpPr>
        <p:spPr>
          <a:xfrm>
            <a:off x="8754766" y="3060469"/>
            <a:ext cx="2002507" cy="415498"/>
          </a:xfrm>
          <a:prstGeom prst="rect">
            <a:avLst/>
          </a:prstGeom>
        </p:spPr>
        <p:txBody>
          <a:bodyPr wrap="square">
            <a:spAutoFit/>
          </a:bodyPr>
          <a:lstStyle/>
          <a:p>
            <a:pPr algn="ctr">
              <a:lnSpc>
                <a:spcPct val="150000"/>
              </a:lnSpc>
            </a:pPr>
            <a:r>
              <a:rPr lang="en-US" altLang="ko-KR" sz="1400" b="1" dirty="0">
                <a:solidFill>
                  <a:srgbClr val="FFC000"/>
                </a:solidFill>
              </a:rPr>
              <a:t>Leaky </a:t>
            </a:r>
            <a:r>
              <a:rPr lang="en-US" altLang="ko-KR" sz="1400" b="1" dirty="0" err="1">
                <a:solidFill>
                  <a:srgbClr val="FFC000"/>
                </a:solidFill>
              </a:rPr>
              <a:t>Relu</a:t>
            </a:r>
            <a:endParaRPr lang="en-US" altLang="ko-KR" sz="1400" b="1" dirty="0">
              <a:solidFill>
                <a:srgbClr val="FFC000"/>
              </a:solidFill>
            </a:endParaRPr>
          </a:p>
        </p:txBody>
      </p:sp>
      <p:sp>
        <p:nvSpPr>
          <p:cNvPr id="28" name="직사각형 27"/>
          <p:cNvSpPr/>
          <p:nvPr/>
        </p:nvSpPr>
        <p:spPr>
          <a:xfrm>
            <a:off x="6344689" y="4515889"/>
            <a:ext cx="2807624" cy="1206731"/>
          </a:xfrm>
          <a:prstGeom prst="rect">
            <a:avLst/>
          </a:prstGeom>
          <a:noFill/>
          <a:ln w="952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B086F786-9F24-5B65-6BE2-6C36F429FB5A}"/>
              </a:ext>
            </a:extLst>
          </p:cNvPr>
          <p:cNvSpPr/>
          <p:nvPr/>
        </p:nvSpPr>
        <p:spPr>
          <a:xfrm>
            <a:off x="9152313" y="4667557"/>
            <a:ext cx="1852309" cy="738664"/>
          </a:xfrm>
          <a:prstGeom prst="rect">
            <a:avLst/>
          </a:prstGeom>
        </p:spPr>
        <p:txBody>
          <a:bodyPr wrap="square">
            <a:spAutoFit/>
          </a:bodyPr>
          <a:lstStyle/>
          <a:p>
            <a:pPr algn="ctr">
              <a:lnSpc>
                <a:spcPct val="150000"/>
              </a:lnSpc>
            </a:pPr>
            <a:r>
              <a:rPr lang="en-US" altLang="ko-KR" sz="1400" b="1" dirty="0">
                <a:solidFill>
                  <a:srgbClr val="FFC000"/>
                </a:solidFill>
              </a:rPr>
              <a:t>Increase Channel </a:t>
            </a:r>
          </a:p>
          <a:p>
            <a:pPr algn="ctr">
              <a:lnSpc>
                <a:spcPct val="150000"/>
              </a:lnSpc>
            </a:pPr>
            <a:r>
              <a:rPr lang="en-US" altLang="ko-KR" sz="1400" b="1" dirty="0">
                <a:solidFill>
                  <a:srgbClr val="FFC000"/>
                </a:solidFill>
              </a:rPr>
              <a:t>before pooling</a:t>
            </a:r>
          </a:p>
        </p:txBody>
      </p:sp>
    </p:spTree>
    <p:extLst>
      <p:ext uri="{BB962C8B-B14F-4D97-AF65-F5344CB8AC3E}">
        <p14:creationId xmlns:p14="http://schemas.microsoft.com/office/powerpoint/2010/main" val="300086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133898" y="5587022"/>
            <a:ext cx="6301047"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Darknet19</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BatchNormalization</a:t>
            </a:r>
            <a:r>
              <a:rPr lang="en-US" altLang="ko-KR" sz="1200" dirty="0">
                <a:solidFill>
                  <a:prstClr val="black">
                    <a:lumMod val="85000"/>
                    <a:lumOff val="15000"/>
                  </a:prstClr>
                </a:solidFill>
              </a:rPr>
              <a:t>, Channel Increase Before </a:t>
            </a:r>
            <a:r>
              <a:rPr lang="en-US" altLang="ko-KR" sz="1200" dirty="0" err="1">
                <a:solidFill>
                  <a:prstClr val="black">
                    <a:lumMod val="85000"/>
                    <a:lumOff val="15000"/>
                  </a:prstClr>
                </a:solidFill>
              </a:rPr>
              <a:t>Maxpooling</a:t>
            </a:r>
            <a:r>
              <a:rPr lang="en-US" altLang="ko-KR" sz="1200" dirty="0">
                <a:solidFill>
                  <a:prstClr val="black">
                    <a:lumMod val="85000"/>
                    <a:lumOff val="15000"/>
                  </a:prstClr>
                </a:solidFill>
              </a:rPr>
              <a:t>, 3x3 kernel 1x1 kernel Mixing</a:t>
            </a:r>
          </a:p>
          <a:p>
            <a:pPr algn="ctr">
              <a:lnSpc>
                <a:spcPct val="150000"/>
              </a:lnSpc>
            </a:pPr>
            <a:r>
              <a:rPr lang="ko-KR" altLang="en-US" sz="900" dirty="0" err="1">
                <a:solidFill>
                  <a:prstClr val="black">
                    <a:lumMod val="85000"/>
                    <a:lumOff val="15000"/>
                  </a:prstClr>
                </a:solidFill>
              </a:rPr>
              <a:t>배치노멀로</a:t>
            </a:r>
            <a:r>
              <a:rPr lang="ko-KR" altLang="en-US" sz="900" dirty="0">
                <a:solidFill>
                  <a:prstClr val="black">
                    <a:lumMod val="85000"/>
                    <a:lumOff val="15000"/>
                  </a:prstClr>
                </a:solidFill>
              </a:rPr>
              <a:t> 학습을 안정화 하였으며 </a:t>
            </a:r>
            <a:r>
              <a:rPr lang="en-US" altLang="ko-KR" sz="900" dirty="0" err="1">
                <a:solidFill>
                  <a:prstClr val="black">
                    <a:lumMod val="85000"/>
                    <a:lumOff val="15000"/>
                  </a:prstClr>
                </a:solidFill>
              </a:rPr>
              <a:t>MaxPooling</a:t>
            </a:r>
            <a:r>
              <a:rPr lang="ko-KR" altLang="en-US" sz="900" dirty="0">
                <a:solidFill>
                  <a:prstClr val="black">
                    <a:lumMod val="85000"/>
                    <a:lumOff val="15000"/>
                  </a:prstClr>
                </a:solidFill>
              </a:rPr>
              <a:t>이전에 채널을 늘려 </a:t>
            </a:r>
            <a:r>
              <a:rPr lang="ko-KR" altLang="en-US" sz="900" dirty="0" err="1">
                <a:solidFill>
                  <a:prstClr val="black">
                    <a:lumMod val="85000"/>
                    <a:lumOff val="15000"/>
                  </a:prstClr>
                </a:solidFill>
              </a:rPr>
              <a:t>정보손실</a:t>
            </a:r>
            <a:r>
              <a:rPr lang="ko-KR" altLang="en-US" sz="900" dirty="0">
                <a:solidFill>
                  <a:prstClr val="black">
                    <a:lumMod val="85000"/>
                    <a:lumOff val="15000"/>
                  </a:prstClr>
                </a:solidFill>
              </a:rPr>
              <a:t> 최소화</a:t>
            </a:r>
            <a:r>
              <a:rPr lang="en-US" altLang="ko-KR" sz="900" dirty="0">
                <a:solidFill>
                  <a:prstClr val="black">
                    <a:lumMod val="85000"/>
                    <a:lumOff val="15000"/>
                  </a:prstClr>
                </a:solidFill>
              </a:rPr>
              <a:t>, 1x1 kernel</a:t>
            </a:r>
            <a:r>
              <a:rPr lang="ko-KR" altLang="en-US" sz="900" dirty="0">
                <a:solidFill>
                  <a:prstClr val="black">
                    <a:lumMod val="85000"/>
                    <a:lumOff val="15000"/>
                  </a:prstClr>
                </a:solidFill>
              </a:rPr>
              <a:t>을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torchvision.models에서 모델의 구현 구조를 사용하는 중국어 및 영어 주석. - wenya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308" y="1631630"/>
            <a:ext cx="3257381" cy="395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ko-KR" altLang="en-US" sz="1000" kern="0" dirty="0">
                <a:solidFill>
                  <a:prstClr val="white"/>
                </a:solidFill>
              </a:rPr>
              <a:t>실습 준비</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52" name="직사각형 51"/>
          <p:cNvSpPr/>
          <p:nvPr/>
        </p:nvSpPr>
        <p:spPr>
          <a:xfrm>
            <a:off x="1363984" y="3687977"/>
            <a:ext cx="10304141" cy="307777"/>
          </a:xfrm>
          <a:prstGeom prst="rect">
            <a:avLst/>
          </a:prstGeom>
          <a:ln w="12700">
            <a:noFill/>
          </a:ln>
        </p:spPr>
        <p:txBody>
          <a:bodyPr wrap="square">
            <a:spAutoFit/>
          </a:bodyPr>
          <a:lstStyle/>
          <a:p>
            <a:r>
              <a:rPr lang="ko-KR" altLang="en-US" sz="1400" b="1" dirty="0" err="1"/>
              <a:t>딥러닝</a:t>
            </a:r>
            <a:r>
              <a:rPr lang="ko-KR" altLang="en-US" sz="1400" b="1" dirty="0"/>
              <a:t> 실습 준비사항 </a:t>
            </a:r>
            <a:r>
              <a:rPr lang="en-US" altLang="ko-KR" sz="1400" b="1" dirty="0"/>
              <a:t>Notion </a:t>
            </a:r>
            <a:r>
              <a:rPr lang="en-US" altLang="ko-KR" sz="1400" dirty="0"/>
              <a:t>: </a:t>
            </a:r>
            <a:r>
              <a:rPr lang="en-US" altLang="ko-KR" sz="1400" dirty="0">
                <a:hlinkClick r:id="rId3"/>
              </a:rPr>
              <a:t>https://gellston.notion.site/DeepLearning-BootCamp-47bb65da2ca94c73bb18724e18f72d64</a:t>
            </a:r>
            <a:endParaRPr lang="ko-KR" altLang="en-US" sz="1400" dirty="0"/>
          </a:p>
        </p:txBody>
      </p:sp>
      <p:sp>
        <p:nvSpPr>
          <p:cNvPr id="7" name="모서리가 둥근 직사각형 30">
            <a:extLst>
              <a:ext uri="{FF2B5EF4-FFF2-40B4-BE49-F238E27FC236}">
                <a16:creationId xmlns:a16="http://schemas.microsoft.com/office/drawing/2014/main" id="{F5BBAAB3-304A-4D4F-3310-363ACB42024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9114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Darknet19 (2016)</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496196" cy="307777"/>
          </a:xfrm>
          <a:prstGeom prst="rect">
            <a:avLst/>
          </a:prstGeom>
          <a:noFill/>
        </p:spPr>
        <p:txBody>
          <a:bodyPr wrap="none" rtlCol="0">
            <a:spAutoFit/>
          </a:bodyPr>
          <a:lstStyle/>
          <a:p>
            <a:r>
              <a:rPr lang="en-US" altLang="ko-KR" sz="1400" b="1" dirty="0"/>
              <a:t>Darknet19</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https://github.com/gellston/DeepLearningStudy/blob/main/torch/model/Darknet19.py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88159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840766" y="4328132"/>
            <a:ext cx="3006464" cy="523220"/>
          </a:xfrm>
          <a:prstGeom prst="rect">
            <a:avLst/>
          </a:prstGeom>
          <a:noFill/>
        </p:spPr>
        <p:txBody>
          <a:bodyPr wrap="none" rtlCol="0">
            <a:spAutoFit/>
          </a:bodyPr>
          <a:lstStyle/>
          <a:p>
            <a:pPr algn="ctr"/>
            <a:r>
              <a:rPr lang="en-US" altLang="ko-KR" sz="1400" b="1" dirty="0" err="1"/>
              <a:t>Xception</a:t>
            </a:r>
            <a:r>
              <a:rPr lang="en-US" altLang="ko-KR" sz="1400" b="1" dirty="0"/>
              <a:t> (2017) – Google</a:t>
            </a:r>
            <a:br>
              <a:rPr lang="en-US" altLang="ko-KR" sz="1400" b="1" dirty="0"/>
            </a:br>
            <a:r>
              <a:rPr lang="en-US" altLang="ko-KR" sz="1400" dirty="0">
                <a:solidFill>
                  <a:prstClr val="black">
                    <a:lumMod val="85000"/>
                    <a:lumOff val="15000"/>
                  </a:prstClr>
                </a:solidFill>
                <a:hlinkClick r:id="rId3"/>
              </a:rPr>
              <a:t>https://arxiv.org/abs/1610.02357v3</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3631334" y="5328850"/>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32" name="Picture 8" descr="딥러닝 모델 경량화] Xception">
            <a:extLst>
              <a:ext uri="{FF2B5EF4-FFF2-40B4-BE49-F238E27FC236}">
                <a16:creationId xmlns:a16="http://schemas.microsoft.com/office/drawing/2014/main" id="{A292B22B-1936-F8B2-8C76-4F12257603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3263" y="1450870"/>
            <a:ext cx="4061467" cy="2877261"/>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DC715E8A-D68A-2AE8-F2FB-7AF63762FEBB}"/>
              </a:ext>
            </a:extLst>
          </p:cNvPr>
          <p:cNvSpPr/>
          <p:nvPr/>
        </p:nvSpPr>
        <p:spPr>
          <a:xfrm>
            <a:off x="6343996" y="5342251"/>
            <a:ext cx="295980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Light weight model</a:t>
            </a:r>
          </a:p>
          <a:p>
            <a:pPr algn="ctr">
              <a:lnSpc>
                <a:spcPct val="150000"/>
              </a:lnSpc>
            </a:pPr>
            <a:r>
              <a:rPr lang="ko-KR" altLang="en-US" sz="900" dirty="0">
                <a:solidFill>
                  <a:prstClr val="black">
                    <a:lumMod val="85000"/>
                    <a:lumOff val="15000"/>
                  </a:prstClr>
                </a:solidFill>
              </a:rPr>
              <a:t>모델 경량화</a:t>
            </a:r>
          </a:p>
        </p:txBody>
      </p:sp>
    </p:spTree>
    <p:extLst>
      <p:ext uri="{BB962C8B-B14F-4D97-AF65-F5344CB8AC3E}">
        <p14:creationId xmlns:p14="http://schemas.microsoft.com/office/powerpoint/2010/main" val="94293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182008"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19683"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973098" y="3061834"/>
            <a:ext cx="1482716" cy="1690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4A022E86-FCAE-E23F-BCBF-7744BAAFDAB8}"/>
              </a:ext>
            </a:extLst>
          </p:cNvPr>
          <p:cNvPicPr>
            <a:picLocks noChangeAspect="1"/>
          </p:cNvPicPr>
          <p:nvPr/>
        </p:nvPicPr>
        <p:blipFill>
          <a:blip r:embed="rId4"/>
          <a:stretch>
            <a:fillRect/>
          </a:stretch>
        </p:blipFill>
        <p:spPr>
          <a:xfrm>
            <a:off x="6984143" y="2602324"/>
            <a:ext cx="5028591" cy="3480702"/>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060453" y="2865120"/>
            <a:ext cx="3189536" cy="31089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2455814" y="3146357"/>
            <a:ext cx="4604639" cy="12732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EA3F68-C7BE-77AC-9636-C37C7E0A6512}"/>
              </a:ext>
            </a:extLst>
          </p:cNvPr>
          <p:cNvSpPr txBox="1"/>
          <p:nvPr/>
        </p:nvSpPr>
        <p:spPr>
          <a:xfrm>
            <a:off x="8024697" y="5011388"/>
            <a:ext cx="3246273" cy="369332"/>
          </a:xfrm>
          <a:prstGeom prst="rect">
            <a:avLst/>
          </a:prstGeom>
          <a:noFill/>
        </p:spPr>
        <p:txBody>
          <a:bodyPr wrap="none" rtlCol="0">
            <a:spAutoFit/>
          </a:bodyPr>
          <a:lstStyle/>
          <a:p>
            <a:r>
              <a:rPr lang="en-US" altLang="ko-KR" dirty="0">
                <a:solidFill>
                  <a:srgbClr val="FF0000"/>
                </a:solidFill>
              </a:rPr>
              <a:t>Its different from the original</a:t>
            </a:r>
            <a:endParaRPr lang="ko-KR" altLang="en-US" dirty="0">
              <a:solidFill>
                <a:srgbClr val="FF0000"/>
              </a:solidFill>
            </a:endParaRPr>
          </a:p>
        </p:txBody>
      </p:sp>
    </p:spTree>
    <p:extLst>
      <p:ext uri="{BB962C8B-B14F-4D97-AF65-F5344CB8AC3E}">
        <p14:creationId xmlns:p14="http://schemas.microsoft.com/office/powerpoint/2010/main" val="383595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78832924-772D-DCBC-6512-5721B32E504C}"/>
              </a:ext>
            </a:extLst>
          </p:cNvPr>
          <p:cNvPicPr>
            <a:picLocks noChangeAspect="1"/>
          </p:cNvPicPr>
          <p:nvPr/>
        </p:nvPicPr>
        <p:blipFill>
          <a:blip r:embed="rId4"/>
          <a:stretch>
            <a:fillRect/>
          </a:stretch>
        </p:blipFill>
        <p:spPr>
          <a:xfrm>
            <a:off x="7769269" y="1770567"/>
            <a:ext cx="3458341" cy="431245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8238309" y="2011680"/>
            <a:ext cx="2899954" cy="38143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p:cNvCxnSpPr>
          <p:nvPr/>
        </p:nvCxnSpPr>
        <p:spPr>
          <a:xfrm flipH="1">
            <a:off x="2508069" y="2621280"/>
            <a:ext cx="5730240" cy="7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964390" y="2321605"/>
            <a:ext cx="1482716" cy="6567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1684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0C0B55E-225E-E944-2E52-ABAB697EF7C7}"/>
              </a:ext>
            </a:extLst>
          </p:cNvPr>
          <p:cNvPicPr>
            <a:picLocks noChangeAspect="1"/>
          </p:cNvPicPr>
          <p:nvPr/>
        </p:nvPicPr>
        <p:blipFill>
          <a:blip r:embed="rId2"/>
          <a:stretch>
            <a:fillRect/>
          </a:stretch>
        </p:blipFill>
        <p:spPr>
          <a:xfrm>
            <a:off x="8148962" y="1782902"/>
            <a:ext cx="2715012"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950720"/>
            <a:ext cx="2569028" cy="39972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2621280"/>
            <a:ext cx="5730241" cy="7471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2992164"/>
            <a:ext cx="2123877" cy="7525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91638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E2B2DDD5-6429-C68A-6D2D-AB31270AC698}"/>
              </a:ext>
            </a:extLst>
          </p:cNvPr>
          <p:cNvPicPr>
            <a:picLocks noChangeAspect="1"/>
          </p:cNvPicPr>
          <p:nvPr/>
        </p:nvPicPr>
        <p:blipFill>
          <a:blip r:embed="rId2"/>
          <a:stretch>
            <a:fillRect/>
          </a:stretch>
        </p:blipFill>
        <p:spPr>
          <a:xfrm>
            <a:off x="8148962" y="1782902"/>
            <a:ext cx="2790865" cy="43001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1854926"/>
            <a:ext cx="2638696" cy="40930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3509559"/>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3840480"/>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587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2D02962-5CEA-0FD9-E551-6606A3F464DC}"/>
              </a:ext>
            </a:extLst>
          </p:cNvPr>
          <p:cNvPicPr>
            <a:picLocks noChangeAspect="1"/>
          </p:cNvPicPr>
          <p:nvPr/>
        </p:nvPicPr>
        <p:blipFill>
          <a:blip r:embed="rId2"/>
          <a:stretch>
            <a:fillRect/>
          </a:stretch>
        </p:blipFill>
        <p:spPr>
          <a:xfrm>
            <a:off x="8084004" y="1793788"/>
            <a:ext cx="2947307" cy="4289238"/>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093248" cy="307777"/>
          </a:xfrm>
          <a:prstGeom prst="rect">
            <a:avLst/>
          </a:prstGeom>
          <a:noFill/>
        </p:spPr>
        <p:txBody>
          <a:bodyPr wrap="none" rtlCol="0">
            <a:spAutoFit/>
          </a:bodyPr>
          <a:lstStyle/>
          <a:p>
            <a:r>
              <a:rPr lang="en-US" altLang="ko-KR" sz="1400" b="1" dirty="0"/>
              <a:t>Entry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89"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53339A1-9768-9286-3830-0BAC0D7F13E6}"/>
              </a:ext>
            </a:extLst>
          </p:cNvPr>
          <p:cNvSpPr/>
          <p:nvPr/>
        </p:nvSpPr>
        <p:spPr>
          <a:xfrm>
            <a:off x="8238309" y="2002970"/>
            <a:ext cx="2638696" cy="395369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endCxn id="18" idx="3"/>
          </p:cNvCxnSpPr>
          <p:nvPr/>
        </p:nvCxnSpPr>
        <p:spPr>
          <a:xfrm flipH="1">
            <a:off x="2508068" y="4432668"/>
            <a:ext cx="5730241" cy="761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1A75B19D-E183-822E-D6C8-74F05FB7BC90}"/>
              </a:ext>
            </a:extLst>
          </p:cNvPr>
          <p:cNvSpPr/>
          <p:nvPr/>
        </p:nvSpPr>
        <p:spPr>
          <a:xfrm>
            <a:off x="384191" y="4763589"/>
            <a:ext cx="2123877" cy="86214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14182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951815" y="6188891"/>
            <a:ext cx="1241045" cy="307777"/>
          </a:xfrm>
          <a:prstGeom prst="rect">
            <a:avLst/>
          </a:prstGeom>
          <a:noFill/>
        </p:spPr>
        <p:txBody>
          <a:bodyPr wrap="none" rtlCol="0">
            <a:spAutoFit/>
          </a:bodyPr>
          <a:lstStyle/>
          <a:p>
            <a:r>
              <a:rPr lang="en-US" altLang="ko-KR" sz="1400" b="1" dirty="0"/>
              <a:t>Middle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2522555" y="2017475"/>
            <a:ext cx="1596599" cy="178817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A68B42D-7E6A-ADF5-A4E9-B9D5DD53C7AF}"/>
              </a:ext>
            </a:extLst>
          </p:cNvPr>
          <p:cNvPicPr>
            <a:picLocks noChangeAspect="1"/>
          </p:cNvPicPr>
          <p:nvPr/>
        </p:nvPicPr>
        <p:blipFill>
          <a:blip r:embed="rId4"/>
          <a:stretch>
            <a:fillRect/>
          </a:stretch>
        </p:blipFill>
        <p:spPr>
          <a:xfrm>
            <a:off x="7058350" y="1770567"/>
            <a:ext cx="2406434" cy="4339809"/>
          </a:xfrm>
          <a:prstGeom prst="rect">
            <a:avLst/>
          </a:prstGeom>
        </p:spPr>
      </p:pic>
      <p:sp>
        <p:nvSpPr>
          <p:cNvPr id="6" name="직사각형 5">
            <a:extLst>
              <a:ext uri="{FF2B5EF4-FFF2-40B4-BE49-F238E27FC236}">
                <a16:creationId xmlns:a16="http://schemas.microsoft.com/office/drawing/2014/main" id="{853339A1-9768-9286-3830-0BAC0D7F13E6}"/>
              </a:ext>
            </a:extLst>
          </p:cNvPr>
          <p:cNvSpPr/>
          <p:nvPr/>
        </p:nvSpPr>
        <p:spPr>
          <a:xfrm>
            <a:off x="7373037" y="2188756"/>
            <a:ext cx="1910045" cy="3352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6" idx="1"/>
            <a:endCxn id="18" idx="3"/>
          </p:cNvCxnSpPr>
          <p:nvPr/>
        </p:nvCxnSpPr>
        <p:spPr>
          <a:xfrm flipH="1" flipV="1">
            <a:off x="4119154" y="2911561"/>
            <a:ext cx="3253883" cy="953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559458F0-568F-BA53-8656-25EB26EE28A9}"/>
              </a:ext>
            </a:extLst>
          </p:cNvPr>
          <p:cNvPicPr>
            <a:picLocks noChangeAspect="1"/>
          </p:cNvPicPr>
          <p:nvPr/>
        </p:nvPicPr>
        <p:blipFill>
          <a:blip r:embed="rId5"/>
          <a:stretch>
            <a:fillRect/>
          </a:stretch>
        </p:blipFill>
        <p:spPr>
          <a:xfrm>
            <a:off x="9527111" y="2717393"/>
            <a:ext cx="2476500" cy="2295525"/>
          </a:xfrm>
          <a:prstGeom prst="rect">
            <a:avLst/>
          </a:prstGeom>
        </p:spPr>
      </p:pic>
      <p:sp>
        <p:nvSpPr>
          <p:cNvPr id="22" name="직사각형 21">
            <a:extLst>
              <a:ext uri="{FF2B5EF4-FFF2-40B4-BE49-F238E27FC236}">
                <a16:creationId xmlns:a16="http://schemas.microsoft.com/office/drawing/2014/main" id="{B3258AB5-AE35-5E24-AA67-3E856587E23C}"/>
              </a:ext>
            </a:extLst>
          </p:cNvPr>
          <p:cNvSpPr/>
          <p:nvPr/>
        </p:nvSpPr>
        <p:spPr>
          <a:xfrm>
            <a:off x="9572337" y="2898505"/>
            <a:ext cx="2334558" cy="1899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7C4E110C-3822-477F-6D6F-7C9DA1E163A4}"/>
              </a:ext>
            </a:extLst>
          </p:cNvPr>
          <p:cNvSpPr/>
          <p:nvPr/>
        </p:nvSpPr>
        <p:spPr>
          <a:xfrm>
            <a:off x="2810131" y="3947888"/>
            <a:ext cx="1073892" cy="24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3604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833257" y="2488106"/>
            <a:ext cx="1480457" cy="94089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sp>
        <p:nvSpPr>
          <p:cNvPr id="19" name="직사각형 18">
            <a:extLst>
              <a:ext uri="{FF2B5EF4-FFF2-40B4-BE49-F238E27FC236}">
                <a16:creationId xmlns:a16="http://schemas.microsoft.com/office/drawing/2014/main" id="{FB33B5E5-E912-D55E-37E3-5A685746796D}"/>
              </a:ext>
            </a:extLst>
          </p:cNvPr>
          <p:cNvSpPr/>
          <p:nvPr/>
        </p:nvSpPr>
        <p:spPr>
          <a:xfrm>
            <a:off x="8153515" y="3335383"/>
            <a:ext cx="2531902" cy="26212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9" idx="1"/>
          </p:cNvCxnSpPr>
          <p:nvPr/>
        </p:nvCxnSpPr>
        <p:spPr>
          <a:xfrm flipH="1" flipV="1">
            <a:off x="6261463" y="3429000"/>
            <a:ext cx="1892052" cy="12170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990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789714" y="3429000"/>
            <a:ext cx="1515291" cy="8120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6305005" y="3835037"/>
            <a:ext cx="1916216" cy="658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206F9EF-4F0A-A308-599D-6609CE34C865}"/>
              </a:ext>
            </a:extLst>
          </p:cNvPr>
          <p:cNvPicPr>
            <a:picLocks noChangeAspect="1"/>
          </p:cNvPicPr>
          <p:nvPr/>
        </p:nvPicPr>
        <p:blipFill>
          <a:blip r:embed="rId4"/>
          <a:stretch>
            <a:fillRect/>
          </a:stretch>
        </p:blipFill>
        <p:spPr>
          <a:xfrm>
            <a:off x="8093801" y="2801982"/>
            <a:ext cx="3048000" cy="3362325"/>
          </a:xfrm>
          <a:prstGeom prst="rect">
            <a:avLst/>
          </a:prstGeom>
        </p:spPr>
      </p:pic>
      <p:sp>
        <p:nvSpPr>
          <p:cNvPr id="14" name="직사각형 13">
            <a:extLst>
              <a:ext uri="{FF2B5EF4-FFF2-40B4-BE49-F238E27FC236}">
                <a16:creationId xmlns:a16="http://schemas.microsoft.com/office/drawing/2014/main" id="{BF0CDD26-0C28-8F71-C9AA-C2F5C88F74AE}"/>
              </a:ext>
            </a:extLst>
          </p:cNvPr>
          <p:cNvSpPr/>
          <p:nvPr/>
        </p:nvSpPr>
        <p:spPr>
          <a:xfrm>
            <a:off x="8221221" y="2904308"/>
            <a:ext cx="2734162" cy="317871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3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2014</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3" name="타원 32"/>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97307" y="22106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ResNet</a:t>
            </a:r>
            <a:r>
              <a:rPr lang="en-US" altLang="ko-KR" sz="1400" b="1" dirty="0">
                <a:solidFill>
                  <a:prstClr val="black">
                    <a:lumMod val="85000"/>
                    <a:lumOff val="15000"/>
                  </a:prstClr>
                </a:solidFill>
              </a:rPr>
              <a:t> (2015)</a:t>
            </a:r>
          </a:p>
          <a:p>
            <a:pPr>
              <a:lnSpc>
                <a:spcPct val="150000"/>
              </a:lnSpc>
            </a:pPr>
            <a:r>
              <a:rPr lang="en-US" altLang="ko-KR" sz="1200" dirty="0">
                <a:solidFill>
                  <a:prstClr val="black">
                    <a:lumMod val="85000"/>
                    <a:lumOff val="15000"/>
                  </a:prstClr>
                </a:solidFill>
              </a:rPr>
              <a:t>Microsoft</a:t>
            </a:r>
          </a:p>
          <a:p>
            <a:pPr>
              <a:lnSpc>
                <a:spcPct val="150000"/>
              </a:lnSpc>
            </a:pPr>
            <a:r>
              <a:rPr lang="en-US" altLang="ko-KR" sz="900" dirty="0">
                <a:solidFill>
                  <a:prstClr val="black">
                    <a:lumMod val="85000"/>
                    <a:lumOff val="15000"/>
                  </a:prstClr>
                </a:solidFill>
              </a:rPr>
              <a:t>https://arxiv.org/abs/1512.03385</a:t>
            </a:r>
            <a:endParaRPr lang="ko-KR" altLang="en-US" sz="900" dirty="0">
              <a:solidFill>
                <a:prstClr val="black">
                  <a:lumMod val="85000"/>
                  <a:lumOff val="15000"/>
                </a:prstClr>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VGG (2014)</a:t>
            </a:r>
          </a:p>
          <a:p>
            <a:pPr>
              <a:lnSpc>
                <a:spcPct val="150000"/>
              </a:lnSpc>
            </a:pPr>
            <a:r>
              <a:rPr lang="en-US" altLang="ko-KR" sz="1200" dirty="0">
                <a:solidFill>
                  <a:prstClr val="black">
                    <a:lumMod val="85000"/>
                    <a:lumOff val="15000"/>
                  </a:prstClr>
                </a:solidFill>
              </a:rPr>
              <a:t>Oxford</a:t>
            </a:r>
          </a:p>
          <a:p>
            <a:pPr>
              <a:lnSpc>
                <a:spcPct val="150000"/>
              </a:lnSpc>
            </a:pPr>
            <a:r>
              <a:rPr lang="en-US" altLang="ko-KR" sz="900" dirty="0">
                <a:solidFill>
                  <a:prstClr val="black">
                    <a:lumMod val="85000"/>
                    <a:lumOff val="15000"/>
                  </a:prstClr>
                </a:solidFill>
              </a:rPr>
              <a:t>https://arxiv.org/abs/1409.1556</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110799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Xception</a:t>
            </a:r>
            <a:r>
              <a:rPr lang="en-US" altLang="ko-KR" sz="1400" b="1" dirty="0">
                <a:solidFill>
                  <a:prstClr val="black">
                    <a:lumMod val="85000"/>
                    <a:lumOff val="15000"/>
                  </a:prstClr>
                </a:solidFill>
              </a:rPr>
              <a:t>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https://arxiv.org/pdf/1610.02357.pdf</a:t>
            </a:r>
          </a:p>
          <a:p>
            <a:pPr>
              <a:lnSpc>
                <a:spcPct val="150000"/>
              </a:lnSpc>
            </a:pPr>
            <a:endParaRPr lang="ko-KR" altLang="en-US" sz="900" dirty="0">
              <a:solidFill>
                <a:prstClr val="black">
                  <a:lumMod val="85000"/>
                  <a:lumOff val="15000"/>
                </a:prstClr>
              </a:solidFill>
            </a:endParaRPr>
          </a:p>
        </p:txBody>
      </p:sp>
      <p:grpSp>
        <p:nvGrpSpPr>
          <p:cNvPr id="38" name="그룹 37"/>
          <p:cNvGrpSpPr/>
          <p:nvPr/>
        </p:nvGrpSpPr>
        <p:grpSpPr>
          <a:xfrm>
            <a:off x="3533947" y="4150270"/>
            <a:ext cx="1179037" cy="1179037"/>
            <a:chOff x="1941534" y="1991667"/>
            <a:chExt cx="864296" cy="864296"/>
          </a:xfrm>
        </p:grpSpPr>
        <p:sp>
          <p:nvSpPr>
            <p:cNvPr id="39" name="타원형 설명선 3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2015</a:t>
              </a:r>
              <a:endParaRPr lang="ko-KR" altLang="en-US" dirty="0">
                <a:solidFill>
                  <a:prstClr val="white"/>
                </a:solidFill>
              </a:endParaRPr>
            </a:p>
          </p:txBody>
        </p:sp>
        <p:sp>
          <p:nvSpPr>
            <p:cNvPr id="40" name="타원 3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원호 4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2" name="직사각형 41"/>
          <p:cNvSpPr/>
          <p:nvPr/>
        </p:nvSpPr>
        <p:spPr>
          <a:xfrm>
            <a:off x="5001875" y="4181904"/>
            <a:ext cx="2435125" cy="1915909"/>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DenseNet</a:t>
            </a:r>
            <a:r>
              <a:rPr lang="en-US" altLang="ko-KR" sz="1400" b="1" dirty="0">
                <a:solidFill>
                  <a:prstClr val="black">
                    <a:lumMod val="85000"/>
                    <a:lumOff val="15000"/>
                  </a:prstClr>
                </a:solidFill>
              </a:rPr>
              <a:t> (2016)</a:t>
            </a:r>
          </a:p>
          <a:p>
            <a:pPr>
              <a:lnSpc>
                <a:spcPct val="150000"/>
              </a:lnSpc>
            </a:pPr>
            <a:r>
              <a:rPr lang="en-US" altLang="ko-KR" sz="1200" dirty="0">
                <a:solidFill>
                  <a:prstClr val="black">
                    <a:lumMod val="85000"/>
                    <a:lumOff val="15000"/>
                  </a:prstClr>
                </a:solidFill>
              </a:rPr>
              <a:t>Facebook</a:t>
            </a:r>
          </a:p>
          <a:p>
            <a:pPr>
              <a:lnSpc>
                <a:spcPct val="150000"/>
              </a:lnSpc>
            </a:pPr>
            <a:r>
              <a:rPr lang="en-US" altLang="ko-KR" sz="900" dirty="0">
                <a:solidFill>
                  <a:prstClr val="black">
                    <a:lumMod val="85000"/>
                    <a:lumOff val="15000"/>
                  </a:prstClr>
                </a:solidFill>
                <a:hlinkClick r:id="rId3"/>
              </a:rPr>
              <a:t>https://arxiv.org/pdf/1608.06993.pdf</a:t>
            </a:r>
            <a:endParaRPr lang="en-US" altLang="ko-KR" sz="900" dirty="0">
              <a:solidFill>
                <a:prstClr val="black">
                  <a:lumMod val="85000"/>
                  <a:lumOff val="15000"/>
                </a:prstClr>
              </a:solidFill>
            </a:endParaRPr>
          </a:p>
          <a:p>
            <a:pPr>
              <a:lnSpc>
                <a:spcPct val="150000"/>
              </a:lnSpc>
            </a:pPr>
            <a:endParaRPr lang="en-US" altLang="ko-KR" sz="900" dirty="0">
              <a:solidFill>
                <a:prstClr val="black">
                  <a:lumMod val="85000"/>
                  <a:lumOff val="15000"/>
                </a:prstClr>
              </a:solidFill>
            </a:endParaRPr>
          </a:p>
          <a:p>
            <a:pPr>
              <a:lnSpc>
                <a:spcPct val="150000"/>
              </a:lnSpc>
            </a:pPr>
            <a:r>
              <a:rPr lang="en-US" altLang="ko-KR" sz="1400" b="1" dirty="0">
                <a:solidFill>
                  <a:prstClr val="black">
                    <a:lumMod val="85000"/>
                    <a:lumOff val="15000"/>
                  </a:prstClr>
                </a:solidFill>
              </a:rPr>
              <a:t>Darknet19 (2016)</a:t>
            </a:r>
          </a:p>
          <a:p>
            <a:pPr>
              <a:lnSpc>
                <a:spcPct val="150000"/>
              </a:lnSpc>
            </a:pPr>
            <a:r>
              <a:rPr lang="en-US" altLang="ko-KR" sz="1200" dirty="0"/>
              <a:t>Joseph </a:t>
            </a:r>
            <a:r>
              <a:rPr lang="en-US" altLang="ko-KR" sz="1200" dirty="0" err="1"/>
              <a:t>Redmon</a:t>
            </a:r>
            <a:endParaRPr lang="en-US" altLang="ko-KR" sz="1200" dirty="0">
              <a:solidFill>
                <a:prstClr val="black">
                  <a:lumMod val="85000"/>
                  <a:lumOff val="15000"/>
                </a:prstClr>
              </a:solidFill>
            </a:endParaRPr>
          </a:p>
          <a:p>
            <a:pPr>
              <a:lnSpc>
                <a:spcPct val="150000"/>
              </a:lnSpc>
            </a:pPr>
            <a:r>
              <a:rPr lang="en-US" altLang="ko-KR" sz="900" dirty="0">
                <a:solidFill>
                  <a:prstClr val="black">
                    <a:lumMod val="85000"/>
                    <a:lumOff val="15000"/>
                  </a:prstClr>
                </a:solidFill>
                <a:hlinkClick r:id="rId4"/>
              </a:rPr>
              <a:t>https://arxiv.org/abs/1612.08242v1</a:t>
            </a:r>
            <a:endParaRPr lang="en-US" altLang="ko-KR"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MobileNetV1 (2017)</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https://arxiv.org/abs/1704.04861</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2016</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모서리가 둥근 직사각형 30">
            <a:extLst>
              <a:ext uri="{FF2B5EF4-FFF2-40B4-BE49-F238E27FC236}">
                <a16:creationId xmlns:a16="http://schemas.microsoft.com/office/drawing/2014/main" id="{7D065A7C-7A5F-E8E6-AA90-D24E7626C5EB}"/>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773423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263761" cy="307777"/>
          </a:xfrm>
          <a:prstGeom prst="rect">
            <a:avLst/>
          </a:prstGeom>
          <a:noFill/>
        </p:spPr>
        <p:txBody>
          <a:bodyPr wrap="none" rtlCol="0">
            <a:spAutoFit/>
          </a:bodyPr>
          <a:lstStyle/>
          <a:p>
            <a:r>
              <a:rPr lang="en-US" altLang="ko-KR" sz="1400" b="1" dirty="0" err="1"/>
              <a:t>Xception</a:t>
            </a:r>
            <a:r>
              <a:rPr lang="en-US" altLang="ko-KR" sz="1400" b="1" dirty="0"/>
              <a:t>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009317" y="6188891"/>
            <a:ext cx="955711" cy="307777"/>
          </a:xfrm>
          <a:prstGeom prst="rect">
            <a:avLst/>
          </a:prstGeom>
          <a:noFill/>
        </p:spPr>
        <p:txBody>
          <a:bodyPr wrap="none" rtlCol="0">
            <a:spAutoFit/>
          </a:bodyPr>
          <a:lstStyle/>
          <a:p>
            <a:r>
              <a:rPr lang="en-US" altLang="ko-KR" sz="1400" b="1" dirty="0"/>
              <a:t>Exit Flow</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8" descr="딥러닝 모델 경량화] Xception">
            <a:extLst>
              <a:ext uri="{FF2B5EF4-FFF2-40B4-BE49-F238E27FC236}">
                <a16:creationId xmlns:a16="http://schemas.microsoft.com/office/drawing/2014/main" id="{18680536-826C-1D53-BF64-38A78975B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05" y="1770567"/>
            <a:ext cx="6087355" cy="43124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1A75B19D-E183-822E-D6C8-74F05FB7BC90}"/>
              </a:ext>
            </a:extLst>
          </p:cNvPr>
          <p:cNvSpPr/>
          <p:nvPr/>
        </p:nvSpPr>
        <p:spPr>
          <a:xfrm>
            <a:off x="4145280" y="2751724"/>
            <a:ext cx="722812" cy="3398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794F86-AD96-5B3B-5234-67747537CE92}"/>
              </a:ext>
            </a:extLst>
          </p:cNvPr>
          <p:cNvPicPr>
            <a:picLocks noChangeAspect="1"/>
          </p:cNvPicPr>
          <p:nvPr/>
        </p:nvPicPr>
        <p:blipFill>
          <a:blip r:embed="rId4"/>
          <a:stretch>
            <a:fillRect/>
          </a:stretch>
        </p:blipFill>
        <p:spPr>
          <a:xfrm>
            <a:off x="7856333" y="1777983"/>
            <a:ext cx="3261680" cy="4339809"/>
          </a:xfrm>
          <a:prstGeom prst="rect">
            <a:avLst/>
          </a:prstGeom>
        </p:spPr>
      </p:pic>
      <p:cxnSp>
        <p:nvCxnSpPr>
          <p:cNvPr id="17" name="직선 화살표 연결선 16">
            <a:extLst>
              <a:ext uri="{FF2B5EF4-FFF2-40B4-BE49-F238E27FC236}">
                <a16:creationId xmlns:a16="http://schemas.microsoft.com/office/drawing/2014/main" id="{502FC6B4-A0FE-908F-38E7-080AFF16DA20}"/>
              </a:ext>
            </a:extLst>
          </p:cNvPr>
          <p:cNvCxnSpPr>
            <a:cxnSpLocks/>
            <a:stCxn id="14" idx="1"/>
            <a:endCxn id="18" idx="3"/>
          </p:cNvCxnSpPr>
          <p:nvPr/>
        </p:nvCxnSpPr>
        <p:spPr>
          <a:xfrm flipH="1" flipV="1">
            <a:off x="4868092" y="2921634"/>
            <a:ext cx="3272360" cy="93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BF0CDD26-0C28-8F71-C9AA-C2F5C88F74AE}"/>
              </a:ext>
            </a:extLst>
          </p:cNvPr>
          <p:cNvSpPr/>
          <p:nvPr/>
        </p:nvSpPr>
        <p:spPr>
          <a:xfrm>
            <a:off x="8140452" y="2695303"/>
            <a:ext cx="2531902" cy="6400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400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39093" y="3346723"/>
            <a:ext cx="2363147" cy="307777"/>
          </a:xfrm>
          <a:prstGeom prst="rect">
            <a:avLst/>
          </a:prstGeom>
          <a:noFill/>
        </p:spPr>
        <p:txBody>
          <a:bodyPr wrap="none" rtlCol="0">
            <a:spAutoFit/>
          </a:bodyPr>
          <a:lstStyle/>
          <a:p>
            <a:r>
              <a:rPr lang="en-US" altLang="ko-KR" sz="1400" b="1" dirty="0" err="1"/>
              <a:t>Xception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https://github.com/gellston/DeepLearningStudy/blob/main/torch/model/Xception.py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640704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Xception</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Xception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err="1">
                <a:solidFill>
                  <a:prstClr val="black">
                    <a:lumMod val="85000"/>
                    <a:lumOff val="15000"/>
                  </a:prstClr>
                </a:solidFill>
              </a:rPr>
              <a:t>Depthwise</a:t>
            </a:r>
            <a:r>
              <a:rPr lang="ko-KR" altLang="en-US" sz="900" dirty="0">
                <a:solidFill>
                  <a:prstClr val="black">
                    <a:lumMod val="85000"/>
                    <a:lumOff val="15000"/>
                  </a:prstClr>
                </a:solidFill>
              </a:rPr>
              <a:t> </a:t>
            </a:r>
            <a:r>
              <a:rPr lang="en-US" altLang="ko-KR" sz="900" dirty="0">
                <a:solidFill>
                  <a:prstClr val="black">
                    <a:lumMod val="85000"/>
                    <a:lumOff val="15000"/>
                  </a:prstClr>
                </a:solidFill>
              </a:rPr>
              <a:t>convolution</a:t>
            </a:r>
            <a:r>
              <a:rPr lang="ko-KR" altLang="en-US" sz="900" dirty="0">
                <a:solidFill>
                  <a:prstClr val="black">
                    <a:lumMod val="85000"/>
                    <a:lumOff val="15000"/>
                  </a:prstClr>
                </a:solidFill>
              </a:rPr>
              <a:t>과 </a:t>
            </a:r>
            <a:r>
              <a:rPr lang="en-US" altLang="ko-KR" sz="900" dirty="0">
                <a:solidFill>
                  <a:prstClr val="black">
                    <a:lumMod val="85000"/>
                    <a:lumOff val="15000"/>
                  </a:prstClr>
                </a:solidFill>
              </a:rPr>
              <a:t>pointwise convolution</a:t>
            </a:r>
            <a:r>
              <a:rPr lang="ko-KR" altLang="en-US" sz="900" dirty="0">
                <a:solidFill>
                  <a:prstClr val="black">
                    <a:lumMod val="85000"/>
                    <a:lumOff val="15000"/>
                  </a:prstClr>
                </a:solidFill>
              </a:rPr>
              <a:t>을 혼합하여 모델을 경량화하고 성능을 끌어올림</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2052" name="Picture 4" descr="안저촬영영상 데이터 활용 시범 AI 모델 | AI 허브">
            <a:extLst>
              <a:ext uri="{FF2B5EF4-FFF2-40B4-BE49-F238E27FC236}">
                <a16:creationId xmlns:a16="http://schemas.microsoft.com/office/drawing/2014/main" id="{71D2F784-A06E-D680-DB22-559D9AEA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590" y="1691004"/>
            <a:ext cx="4766817" cy="389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8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ko-KR" altLang="en-US" dirty="0" err="1">
                <a:solidFill>
                  <a:prstClr val="white"/>
                </a:solidFill>
              </a:rPr>
              <a:t>ㅌ</a:t>
            </a: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MobileNetV1 (2017) – Google</a:t>
            </a:r>
            <a:br>
              <a:rPr lang="en-US" altLang="ko-KR" sz="1400" b="1" dirty="0"/>
            </a:br>
            <a:r>
              <a:rPr lang="en-US" altLang="ko-KR" sz="1400" dirty="0">
                <a:solidFill>
                  <a:prstClr val="black">
                    <a:lumMod val="85000"/>
                    <a:lumOff val="15000"/>
                  </a:prstClr>
                </a:solidFill>
                <a:hlinkClick r:id="rId3"/>
              </a:rPr>
              <a:t>https://arxiv.org/abs/1704.04861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&amp; Pointwise Convolution </a:t>
            </a:r>
            <a:r>
              <a:rPr lang="ko-KR" altLang="en-US" sz="1200" dirty="0">
                <a:solidFill>
                  <a:prstClr val="black">
                    <a:lumMod val="85000"/>
                    <a:lumOff val="15000"/>
                  </a:prstClr>
                </a:solidFill>
              </a:rPr>
              <a:t>위치 변경</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Spatial</a:t>
            </a:r>
            <a:r>
              <a:rPr lang="ko-KR" altLang="en-US" sz="900" dirty="0">
                <a:solidFill>
                  <a:prstClr val="black">
                    <a:lumMod val="85000"/>
                    <a:lumOff val="15000"/>
                  </a:prstClr>
                </a:solidFill>
              </a:rPr>
              <a:t> </a:t>
            </a:r>
            <a:r>
              <a:rPr lang="en-US" altLang="ko-KR" sz="900" dirty="0">
                <a:solidFill>
                  <a:prstClr val="black">
                    <a:lumMod val="85000"/>
                    <a:lumOff val="15000"/>
                  </a:prstClr>
                </a:solidFill>
              </a:rPr>
              <a:t>&amp;</a:t>
            </a:r>
            <a:r>
              <a:rPr lang="ko-KR" altLang="en-US" sz="900" dirty="0">
                <a:solidFill>
                  <a:prstClr val="black">
                    <a:lumMod val="85000"/>
                    <a:lumOff val="15000"/>
                  </a:prstClr>
                </a:solidFill>
              </a:rPr>
              <a:t> </a:t>
            </a: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analysis</a:t>
            </a:r>
            <a:r>
              <a:rPr lang="ko-KR" altLang="en-US" sz="900" dirty="0">
                <a:solidFill>
                  <a:prstClr val="black">
                    <a:lumMod val="85000"/>
                    <a:lumOff val="15000"/>
                  </a:prstClr>
                </a:solidFill>
              </a:rPr>
              <a:t> 역할을 명확하게 분리</a:t>
            </a:r>
          </a:p>
        </p:txBody>
      </p:sp>
      <p:pic>
        <p:nvPicPr>
          <p:cNvPr id="5122" name="Picture 2" descr="논문리뷰] MobileNet V1 설명, pytorch 코드(depthwise separable convolution)">
            <a:extLst>
              <a:ext uri="{FF2B5EF4-FFF2-40B4-BE49-F238E27FC236}">
                <a16:creationId xmlns:a16="http://schemas.microsoft.com/office/drawing/2014/main" id="{69E1B20E-CCA3-085F-49E5-73E01D4AD4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5003" y="1437469"/>
            <a:ext cx="2466320" cy="2877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9E21B06-7FAC-5D01-15E4-80C0DB4E58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0499" y="1437468"/>
            <a:ext cx="4063306" cy="2870561"/>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spTree>
    <p:extLst>
      <p:ext uri="{BB962C8B-B14F-4D97-AF65-F5344CB8AC3E}">
        <p14:creationId xmlns:p14="http://schemas.microsoft.com/office/powerpoint/2010/main" val="1040750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49211F4-E1F8-0CBD-B26F-4B6940BC1847}"/>
              </a:ext>
            </a:extLst>
          </p:cNvPr>
          <p:cNvPicPr>
            <a:picLocks noChangeAspect="1"/>
          </p:cNvPicPr>
          <p:nvPr/>
        </p:nvPicPr>
        <p:blipFill>
          <a:blip r:embed="rId2"/>
          <a:stretch>
            <a:fillRect/>
          </a:stretch>
        </p:blipFill>
        <p:spPr>
          <a:xfrm>
            <a:off x="6752138" y="1676235"/>
            <a:ext cx="4665093" cy="4404164"/>
          </a:xfrm>
          <a:prstGeom prst="rect">
            <a:avLst/>
          </a:prstGeom>
        </p:spPr>
      </p:pic>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238C965C-EB6D-616D-B0CE-568E2474F902}"/>
              </a:ext>
            </a:extLst>
          </p:cNvPr>
          <p:cNvSpPr/>
          <p:nvPr/>
        </p:nvSpPr>
        <p:spPr>
          <a:xfrm>
            <a:off x="7060452" y="4284616"/>
            <a:ext cx="4121353" cy="47897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939813" cy="2022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565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4" name="Picture 2" descr="논문리뷰] MobileNet V1 설명, pytorch 코드(depthwise separable convolution)">
            <a:extLst>
              <a:ext uri="{FF2B5EF4-FFF2-40B4-BE49-F238E27FC236}">
                <a16:creationId xmlns:a16="http://schemas.microsoft.com/office/drawing/2014/main" id="{6245C593-8527-6B22-BEEC-8E6ECA56DE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1460" y="1681588"/>
            <a:ext cx="3775144" cy="440416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211385" y="6188892"/>
            <a:ext cx="2557110" cy="307777"/>
          </a:xfrm>
          <a:prstGeom prst="rect">
            <a:avLst/>
          </a:prstGeom>
          <a:noFill/>
        </p:spPr>
        <p:txBody>
          <a:bodyPr wrap="none" rtlCol="0">
            <a:spAutoFit/>
          </a:bodyPr>
          <a:lstStyle/>
          <a:p>
            <a:r>
              <a:rPr lang="en-US" altLang="ko-KR" sz="1400" b="1" dirty="0"/>
              <a:t>MobileNetV1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121863" cy="307777"/>
          </a:xfrm>
          <a:prstGeom prst="rect">
            <a:avLst/>
          </a:prstGeom>
          <a:noFill/>
        </p:spPr>
        <p:txBody>
          <a:bodyPr wrap="none" rtlCol="0">
            <a:spAutoFit/>
          </a:bodyPr>
          <a:lstStyle/>
          <a:p>
            <a:r>
              <a:rPr lang="en-US" altLang="ko-KR" sz="1400" b="1" dirty="0"/>
              <a:t>Separable Convolution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8" name="직사각형 17">
            <a:extLst>
              <a:ext uri="{FF2B5EF4-FFF2-40B4-BE49-F238E27FC236}">
                <a16:creationId xmlns:a16="http://schemas.microsoft.com/office/drawing/2014/main" id="{1A75B19D-E183-822E-D6C8-74F05FB7BC90}"/>
              </a:ext>
            </a:extLst>
          </p:cNvPr>
          <p:cNvSpPr/>
          <p:nvPr/>
        </p:nvSpPr>
        <p:spPr>
          <a:xfrm>
            <a:off x="1470026" y="2312895"/>
            <a:ext cx="3650613" cy="3780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E627C063-A526-485F-53D6-4148326AB455}"/>
              </a:ext>
            </a:extLst>
          </p:cNvPr>
          <p:cNvPicPr>
            <a:picLocks noChangeAspect="1"/>
          </p:cNvPicPr>
          <p:nvPr/>
        </p:nvPicPr>
        <p:blipFill>
          <a:blip r:embed="rId4"/>
          <a:stretch>
            <a:fillRect/>
          </a:stretch>
        </p:blipFill>
        <p:spPr>
          <a:xfrm>
            <a:off x="6593224" y="1988322"/>
            <a:ext cx="4961425" cy="4097430"/>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6741942" y="2451461"/>
            <a:ext cx="2532687" cy="231212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18" idx="3"/>
          </p:cNvCxnSpPr>
          <p:nvPr/>
        </p:nvCxnSpPr>
        <p:spPr>
          <a:xfrm flipH="1" flipV="1">
            <a:off x="5120639" y="2501922"/>
            <a:ext cx="1621303" cy="1105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637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80941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MobileNetV1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MobileNetV1</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89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26" name="Picture 2" descr="딥러닝 모델 경량화] ShuffleNet">
            <a:extLst>
              <a:ext uri="{FF2B5EF4-FFF2-40B4-BE49-F238E27FC236}">
                <a16:creationId xmlns:a16="http://schemas.microsoft.com/office/drawing/2014/main" id="{4996E925-0E4F-3FFD-F905-C621C14D4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063" y="1631630"/>
            <a:ext cx="5827874" cy="2536117"/>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64F2A3B5-CCCD-F934-DA3D-DAE1F5BD2571}"/>
              </a:ext>
            </a:extLst>
          </p:cNvPr>
          <p:cNvSpPr/>
          <p:nvPr/>
        </p:nvSpPr>
        <p:spPr>
          <a:xfrm>
            <a:off x="2944007" y="5315448"/>
            <a:ext cx="349982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Channel Shuffle</a:t>
            </a:r>
          </a:p>
          <a:p>
            <a:pPr algn="ctr">
              <a:lnSpc>
                <a:spcPct val="150000"/>
              </a:lnSpc>
            </a:pPr>
            <a:r>
              <a:rPr lang="en-US" altLang="ko-KR" sz="900" dirty="0">
                <a:solidFill>
                  <a:prstClr val="black">
                    <a:lumMod val="85000"/>
                    <a:lumOff val="15000"/>
                  </a:prstClr>
                </a:solidFill>
              </a:rPr>
              <a:t>Channel Shuffle</a:t>
            </a:r>
            <a:r>
              <a:rPr lang="ko-KR" altLang="en-US" sz="900" dirty="0">
                <a:solidFill>
                  <a:prstClr val="black">
                    <a:lumMod val="85000"/>
                    <a:lumOff val="15000"/>
                  </a:prstClr>
                </a:solidFill>
              </a:rPr>
              <a:t>을 이용한 </a:t>
            </a:r>
            <a:r>
              <a:rPr lang="en-US" altLang="ko-KR" sz="900" dirty="0">
                <a:solidFill>
                  <a:prstClr val="black">
                    <a:lumMod val="85000"/>
                    <a:lumOff val="15000"/>
                  </a:prstClr>
                </a:solidFill>
              </a:rPr>
              <a:t>depth wise convolution</a:t>
            </a:r>
            <a:r>
              <a:rPr lang="ko-KR" altLang="en-US" sz="900" dirty="0">
                <a:solidFill>
                  <a:prstClr val="black">
                    <a:lumMod val="85000"/>
                    <a:lumOff val="15000"/>
                  </a:prstClr>
                </a:solidFill>
              </a:rPr>
              <a:t>약점 보안</a:t>
            </a:r>
          </a:p>
        </p:txBody>
      </p:sp>
      <p:sp>
        <p:nvSpPr>
          <p:cNvPr id="11" name="직사각형 10">
            <a:extLst>
              <a:ext uri="{FF2B5EF4-FFF2-40B4-BE49-F238E27FC236}">
                <a16:creationId xmlns:a16="http://schemas.microsoft.com/office/drawing/2014/main" id="{D41DBDA8-5955-020A-33DE-55788F3C0C87}"/>
              </a:ext>
            </a:extLst>
          </p:cNvPr>
          <p:cNvSpPr/>
          <p:nvPr/>
        </p:nvSpPr>
        <p:spPr>
          <a:xfrm>
            <a:off x="6335797" y="5328849"/>
            <a:ext cx="3575067"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point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wise</a:t>
            </a:r>
            <a:r>
              <a:rPr lang="ko-KR" altLang="en-US" sz="1200" dirty="0">
                <a:solidFill>
                  <a:prstClr val="black">
                    <a:lumMod val="85000"/>
                    <a:lumOff val="15000"/>
                  </a:prstClr>
                </a:solidFill>
              </a:rPr>
              <a:t> </a:t>
            </a:r>
            <a:r>
              <a:rPr lang="en-US" altLang="ko-KR" sz="1200" dirty="0">
                <a:solidFill>
                  <a:prstClr val="black">
                    <a:lumMod val="85000"/>
                    <a:lumOff val="15000"/>
                  </a:prstClr>
                </a:solidFill>
              </a:rPr>
              <a:t>convolution</a:t>
            </a:r>
            <a:r>
              <a:rPr lang="ko-KR" altLang="en-US" sz="1200" dirty="0">
                <a:solidFill>
                  <a:prstClr val="black">
                    <a:lumMod val="85000"/>
                    <a:lumOff val="15000"/>
                  </a:prstClr>
                </a:solidFill>
              </a:rPr>
              <a:t>을 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모델 경량화</a:t>
            </a:r>
          </a:p>
        </p:txBody>
      </p:sp>
      <p:sp>
        <p:nvSpPr>
          <p:cNvPr id="12" name="TextBox 11">
            <a:extLst>
              <a:ext uri="{FF2B5EF4-FFF2-40B4-BE49-F238E27FC236}">
                <a16:creationId xmlns:a16="http://schemas.microsoft.com/office/drawing/2014/main" id="{3CDD8BF8-3A25-0A91-95D4-B6778D7859AD}"/>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err="1"/>
              <a:t>ShuffleNet</a:t>
            </a:r>
            <a:r>
              <a:rPr lang="en-US" altLang="ko-KR" sz="1400" b="1" dirty="0"/>
              <a:t> (2017)</a:t>
            </a:r>
          </a:p>
          <a:p>
            <a:pPr algn="ctr"/>
            <a:r>
              <a:rPr lang="en-US" altLang="ko-KR" sz="1400" dirty="0">
                <a:solidFill>
                  <a:prstClr val="black">
                    <a:lumMod val="85000"/>
                    <a:lumOff val="15000"/>
                  </a:prstClr>
                </a:solidFill>
                <a:hlinkClick r:id="rId4"/>
              </a:rPr>
              <a:t>https://arxiv.org/abs/1707.01083</a:t>
            </a:r>
            <a:endParaRPr lang="ko-KR" altLang="en-US" sz="1400" b="1" dirty="0"/>
          </a:p>
        </p:txBody>
      </p:sp>
    </p:spTree>
    <p:extLst>
      <p:ext uri="{BB962C8B-B14F-4D97-AF65-F5344CB8AC3E}">
        <p14:creationId xmlns:p14="http://schemas.microsoft.com/office/powerpoint/2010/main" val="1982925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FC906380-095A-2537-6160-FD440EC1833F}"/>
              </a:ext>
            </a:extLst>
          </p:cNvPr>
          <p:cNvPicPr>
            <a:picLocks noChangeAspect="1"/>
          </p:cNvPicPr>
          <p:nvPr/>
        </p:nvPicPr>
        <p:blipFill>
          <a:blip r:embed="rId2"/>
          <a:stretch>
            <a:fillRect/>
          </a:stretch>
        </p:blipFill>
        <p:spPr>
          <a:xfrm>
            <a:off x="6894601" y="2391138"/>
            <a:ext cx="4975181" cy="285472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TextBox 25">
            <a:extLst>
              <a:ext uri="{FF2B5EF4-FFF2-40B4-BE49-F238E27FC236}">
                <a16:creationId xmlns:a16="http://schemas.microsoft.com/office/drawing/2014/main" id="{FA0F2065-907C-F526-6B88-D2CE06041730}"/>
              </a:ext>
            </a:extLst>
          </p:cNvPr>
          <p:cNvSpPr txBox="1"/>
          <p:nvPr/>
        </p:nvSpPr>
        <p:spPr>
          <a:xfrm>
            <a:off x="8726017" y="5665665"/>
            <a:ext cx="1312347" cy="307777"/>
          </a:xfrm>
          <a:prstGeom prst="rect">
            <a:avLst/>
          </a:prstGeom>
          <a:noFill/>
        </p:spPr>
        <p:txBody>
          <a:bodyPr wrap="none" rtlCol="0">
            <a:spAutoFit/>
          </a:bodyPr>
          <a:lstStyle/>
          <a:p>
            <a:r>
              <a:rPr lang="en-US" altLang="ko-KR" sz="1400" b="1" dirty="0"/>
              <a:t>Shuffle Block</a:t>
            </a:r>
            <a:endParaRPr lang="ko-KR" altLang="en-US" sz="1400" b="1" dirty="0"/>
          </a:p>
        </p:txBody>
      </p:sp>
      <p:pic>
        <p:nvPicPr>
          <p:cNvPr id="2050" name="Picture 2" descr="딥러닝 모델 경량화] ShuffleNet">
            <a:extLst>
              <a:ext uri="{FF2B5EF4-FFF2-40B4-BE49-F238E27FC236}">
                <a16:creationId xmlns:a16="http://schemas.microsoft.com/office/drawing/2014/main" id="{B533B223-DA7E-8D8D-96F8-D5059C473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92" y="2130712"/>
            <a:ext cx="6239821" cy="3489235"/>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C8758265-EE03-97C3-D5F1-E53D25F8AA1F}"/>
              </a:ext>
            </a:extLst>
          </p:cNvPr>
          <p:cNvSpPr/>
          <p:nvPr/>
        </p:nvSpPr>
        <p:spPr>
          <a:xfrm>
            <a:off x="5355772" y="2612570"/>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7A100FBC-F468-D439-A94E-307F9344D4D0}"/>
              </a:ext>
            </a:extLst>
          </p:cNvPr>
          <p:cNvSpPr/>
          <p:nvPr/>
        </p:nvSpPr>
        <p:spPr>
          <a:xfrm>
            <a:off x="7154092" y="3818500"/>
            <a:ext cx="296775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31E301CE-7DF9-5A13-ECC6-1EE324553754}"/>
              </a:ext>
            </a:extLst>
          </p:cNvPr>
          <p:cNvCxnSpPr>
            <a:stCxn id="23" idx="1"/>
            <a:endCxn id="22" idx="3"/>
          </p:cNvCxnSpPr>
          <p:nvPr/>
        </p:nvCxnSpPr>
        <p:spPr>
          <a:xfrm flipH="1" flipV="1">
            <a:off x="6531428" y="2869474"/>
            <a:ext cx="622664" cy="105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0027CF96-52F7-3C16-E154-DDFE94498C8E}"/>
              </a:ext>
            </a:extLst>
          </p:cNvPr>
          <p:cNvSpPr/>
          <p:nvPr/>
        </p:nvSpPr>
        <p:spPr>
          <a:xfrm>
            <a:off x="7154091" y="4032069"/>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6BDD7DF-05EC-7CEE-7662-2EDDF8A422F1}"/>
              </a:ext>
            </a:extLst>
          </p:cNvPr>
          <p:cNvSpPr/>
          <p:nvPr/>
        </p:nvSpPr>
        <p:spPr>
          <a:xfrm>
            <a:off x="5355772" y="3172096"/>
            <a:ext cx="1175656" cy="34616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a:extLst>
              <a:ext uri="{FF2B5EF4-FFF2-40B4-BE49-F238E27FC236}">
                <a16:creationId xmlns:a16="http://schemas.microsoft.com/office/drawing/2014/main" id="{6C547386-9431-1198-5083-124A1B3C3648}"/>
              </a:ext>
            </a:extLst>
          </p:cNvPr>
          <p:cNvCxnSpPr>
            <a:cxnSpLocks/>
            <a:endCxn id="25" idx="3"/>
          </p:cNvCxnSpPr>
          <p:nvPr/>
        </p:nvCxnSpPr>
        <p:spPr>
          <a:xfrm flipH="1" flipV="1">
            <a:off x="6531428" y="3345180"/>
            <a:ext cx="622662" cy="80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0E924FC0-EECC-3241-78FF-674A397ACF53}"/>
              </a:ext>
            </a:extLst>
          </p:cNvPr>
          <p:cNvSpPr/>
          <p:nvPr/>
        </p:nvSpPr>
        <p:spPr>
          <a:xfrm>
            <a:off x="7154091" y="4245637"/>
            <a:ext cx="3339738" cy="2135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A1A6FBAD-388B-347C-CCA5-BFD6FE0565FF}"/>
              </a:ext>
            </a:extLst>
          </p:cNvPr>
          <p:cNvCxnSpPr>
            <a:cxnSpLocks/>
            <a:stCxn id="28" idx="1"/>
            <a:endCxn id="33" idx="3"/>
          </p:cNvCxnSpPr>
          <p:nvPr/>
        </p:nvCxnSpPr>
        <p:spPr>
          <a:xfrm flipH="1" flipV="1">
            <a:off x="6531428" y="3786584"/>
            <a:ext cx="622663" cy="56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2ADB8386-AE40-D3B1-6F46-904BABF82F7E}"/>
              </a:ext>
            </a:extLst>
          </p:cNvPr>
          <p:cNvSpPr/>
          <p:nvPr/>
        </p:nvSpPr>
        <p:spPr>
          <a:xfrm>
            <a:off x="5355772" y="3587056"/>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7E9CE16-689E-4D42-3EAE-3A14714B4185}"/>
              </a:ext>
            </a:extLst>
          </p:cNvPr>
          <p:cNvSpPr/>
          <p:nvPr/>
        </p:nvSpPr>
        <p:spPr>
          <a:xfrm>
            <a:off x="7154091" y="4459206"/>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E0DDC82-9CF5-E86B-7587-224FF75AE51A}"/>
              </a:ext>
            </a:extLst>
          </p:cNvPr>
          <p:cNvSpPr/>
          <p:nvPr/>
        </p:nvSpPr>
        <p:spPr>
          <a:xfrm>
            <a:off x="5355770" y="4069503"/>
            <a:ext cx="1175656" cy="3990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8B66E7A2-8FA1-C09B-80BA-236B499C55C9}"/>
              </a:ext>
            </a:extLst>
          </p:cNvPr>
          <p:cNvSpPr/>
          <p:nvPr/>
        </p:nvSpPr>
        <p:spPr>
          <a:xfrm>
            <a:off x="7154091" y="4634957"/>
            <a:ext cx="3339738" cy="16850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화살표 연결선 35">
            <a:extLst>
              <a:ext uri="{FF2B5EF4-FFF2-40B4-BE49-F238E27FC236}">
                <a16:creationId xmlns:a16="http://schemas.microsoft.com/office/drawing/2014/main" id="{C242FEBD-DE34-4AB2-AFF5-FBE796E41A9E}"/>
              </a:ext>
            </a:extLst>
          </p:cNvPr>
          <p:cNvCxnSpPr>
            <a:cxnSpLocks/>
            <a:endCxn id="35" idx="3"/>
          </p:cNvCxnSpPr>
          <p:nvPr/>
        </p:nvCxnSpPr>
        <p:spPr>
          <a:xfrm flipH="1" flipV="1">
            <a:off x="6531426" y="4269031"/>
            <a:ext cx="622664" cy="29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9CF5597E-6FCF-77FB-F67D-3AAF6F8DE91A}"/>
              </a:ext>
            </a:extLst>
          </p:cNvPr>
          <p:cNvSpPr/>
          <p:nvPr/>
        </p:nvSpPr>
        <p:spPr>
          <a:xfrm>
            <a:off x="4767942" y="4628245"/>
            <a:ext cx="1175656" cy="5138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9D5E5316-F7A7-EAA3-B093-D3B7DDCC2F49}"/>
              </a:ext>
            </a:extLst>
          </p:cNvPr>
          <p:cNvCxnSpPr>
            <a:cxnSpLocks/>
            <a:stCxn id="37" idx="1"/>
            <a:endCxn id="40" idx="3"/>
          </p:cNvCxnSpPr>
          <p:nvPr/>
        </p:nvCxnSpPr>
        <p:spPr>
          <a:xfrm flipH="1">
            <a:off x="5943598" y="4719212"/>
            <a:ext cx="1210493" cy="16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B7D689-1ADB-B5C7-4049-2FF5F88466E3}"/>
              </a:ext>
            </a:extLst>
          </p:cNvPr>
          <p:cNvSpPr txBox="1"/>
          <p:nvPr/>
        </p:nvSpPr>
        <p:spPr>
          <a:xfrm>
            <a:off x="8823960" y="4826493"/>
            <a:ext cx="2618024" cy="369332"/>
          </a:xfrm>
          <a:prstGeom prst="rect">
            <a:avLst/>
          </a:prstGeom>
          <a:noFill/>
        </p:spPr>
        <p:txBody>
          <a:bodyPr wrap="none" rtlCol="0">
            <a:spAutoFit/>
          </a:bodyPr>
          <a:lstStyle/>
          <a:p>
            <a:r>
              <a:rPr lang="en-US" altLang="ko-KR" dirty="0">
                <a:solidFill>
                  <a:srgbClr val="FF0000"/>
                </a:solidFill>
              </a:rPr>
              <a:t>Stride</a:t>
            </a:r>
            <a:r>
              <a:rPr lang="ko-KR" altLang="en-US" dirty="0">
                <a:solidFill>
                  <a:srgbClr val="FF0000"/>
                </a:solidFill>
              </a:rPr>
              <a:t>가</a:t>
            </a:r>
            <a:r>
              <a:rPr lang="en-US" altLang="ko-KR" dirty="0">
                <a:solidFill>
                  <a:srgbClr val="FF0000"/>
                </a:solidFill>
              </a:rPr>
              <a:t> 2</a:t>
            </a:r>
            <a:r>
              <a:rPr lang="ko-KR" altLang="en-US" dirty="0">
                <a:solidFill>
                  <a:srgbClr val="FF0000"/>
                </a:solidFill>
              </a:rPr>
              <a:t>일 때  </a:t>
            </a:r>
            <a:r>
              <a:rPr lang="en-US" altLang="ko-KR" dirty="0" err="1">
                <a:solidFill>
                  <a:srgbClr val="FF0000"/>
                </a:solidFill>
              </a:rPr>
              <a:t>concat</a:t>
            </a:r>
            <a:endParaRPr lang="ko-KR" altLang="en-US" dirty="0">
              <a:solidFill>
                <a:srgbClr val="FF0000"/>
              </a:solidFill>
            </a:endParaRPr>
          </a:p>
        </p:txBody>
      </p:sp>
      <p:sp>
        <p:nvSpPr>
          <p:cNvPr id="45" name="직사각형 44">
            <a:extLst>
              <a:ext uri="{FF2B5EF4-FFF2-40B4-BE49-F238E27FC236}">
                <a16:creationId xmlns:a16="http://schemas.microsoft.com/office/drawing/2014/main" id="{1273C979-8B4B-99E5-4659-E44360371C93}"/>
              </a:ext>
            </a:extLst>
          </p:cNvPr>
          <p:cNvSpPr/>
          <p:nvPr/>
        </p:nvSpPr>
        <p:spPr>
          <a:xfrm>
            <a:off x="9658544" y="3585421"/>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Convolution</a:t>
            </a:r>
          </a:p>
        </p:txBody>
      </p:sp>
      <p:sp>
        <p:nvSpPr>
          <p:cNvPr id="46" name="TextBox 45">
            <a:extLst>
              <a:ext uri="{FF2B5EF4-FFF2-40B4-BE49-F238E27FC236}">
                <a16:creationId xmlns:a16="http://schemas.microsoft.com/office/drawing/2014/main" id="{A7677053-E54B-12BE-3289-0A55157575A1}"/>
              </a:ext>
            </a:extLst>
          </p:cNvPr>
          <p:cNvSpPr txBox="1"/>
          <p:nvPr/>
        </p:nvSpPr>
        <p:spPr>
          <a:xfrm>
            <a:off x="1257878" y="5665666"/>
            <a:ext cx="4492448" cy="307777"/>
          </a:xfrm>
          <a:prstGeom prst="rect">
            <a:avLst/>
          </a:prstGeom>
          <a:noFill/>
        </p:spPr>
        <p:txBody>
          <a:bodyPr wrap="none" rtlCol="0">
            <a:spAutoFit/>
          </a:bodyPr>
          <a:lstStyle/>
          <a:p>
            <a:r>
              <a:rPr lang="en-US" altLang="ko-KR" sz="1400" b="1" dirty="0"/>
              <a:t>B : Normal Shuffle Block, C: Stride 2 Shuffle Block</a:t>
            </a:r>
            <a:endParaRPr lang="ko-KR" altLang="en-US" sz="1400" b="1" dirty="0"/>
          </a:p>
        </p:txBody>
      </p:sp>
    </p:spTree>
    <p:extLst>
      <p:ext uri="{BB962C8B-B14F-4D97-AF65-F5344CB8AC3E}">
        <p14:creationId xmlns:p14="http://schemas.microsoft.com/office/powerpoint/2010/main" val="51438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36" name="직사각형 35"/>
          <p:cNvSpPr/>
          <p:nvPr/>
        </p:nvSpPr>
        <p:spPr>
          <a:xfrm>
            <a:off x="5320920" y="4144965"/>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en-US" altLang="ko-KR" sz="1400" b="1" dirty="0">
                <a:solidFill>
                  <a:prstClr val="black">
                    <a:lumMod val="85000"/>
                    <a:lumOff val="15000"/>
                  </a:prstClr>
                </a:solidFill>
              </a:rPr>
              <a:t> V2 (2018)</a:t>
            </a:r>
          </a:p>
          <a:p>
            <a:pPr>
              <a:lnSpc>
                <a:spcPct val="150000"/>
              </a:lnSpc>
            </a:pPr>
            <a:r>
              <a:rPr lang="en-US" altLang="ko-KR" sz="1200" dirty="0">
                <a:solidFill>
                  <a:prstClr val="black">
                    <a:lumMod val="85000"/>
                    <a:lumOff val="15000"/>
                  </a:prstClr>
                </a:solidFill>
              </a:rPr>
              <a:t>Google</a:t>
            </a:r>
          </a:p>
          <a:p>
            <a:pPr>
              <a:lnSpc>
                <a:spcPct val="150000"/>
              </a:lnSpc>
            </a:pPr>
            <a:r>
              <a:rPr lang="en-US" altLang="ko-KR" sz="900" dirty="0">
                <a:solidFill>
                  <a:prstClr val="black">
                    <a:lumMod val="85000"/>
                    <a:lumOff val="15000"/>
                  </a:prstClr>
                </a:solidFill>
              </a:rPr>
              <a:t>https://arxiv.org/abs/1801.04381</a:t>
            </a:r>
            <a:endParaRPr lang="ko-KR" altLang="en-US" sz="900" dirty="0">
              <a:solidFill>
                <a:prstClr val="black">
                  <a:lumMod val="85000"/>
                  <a:lumOff val="15000"/>
                </a:prstClr>
              </a:solidFill>
            </a:endParaRPr>
          </a:p>
        </p:txBody>
      </p:sp>
      <p:sp>
        <p:nvSpPr>
          <p:cNvPr id="42" name="직사각형 41"/>
          <p:cNvSpPr/>
          <p:nvPr/>
        </p:nvSpPr>
        <p:spPr>
          <a:xfrm>
            <a:off x="772854" y="427437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ShuffleNet</a:t>
            </a:r>
            <a:r>
              <a:rPr lang="en-US" altLang="ko-KR" sz="1400" b="1" dirty="0">
                <a:solidFill>
                  <a:prstClr val="black">
                    <a:lumMod val="85000"/>
                    <a:lumOff val="15000"/>
                  </a:prstClr>
                </a:solidFill>
              </a:rPr>
              <a:t> (2017)</a:t>
            </a:r>
          </a:p>
          <a:p>
            <a:pPr>
              <a:lnSpc>
                <a:spcPct val="150000"/>
              </a:lnSpc>
            </a:pPr>
            <a:r>
              <a:rPr lang="en-US" altLang="ko-KR" sz="1200" dirty="0" err="1"/>
              <a:t>Megvii</a:t>
            </a:r>
            <a:r>
              <a:rPr lang="en-US" altLang="ko-KR" sz="1200" dirty="0"/>
              <a:t> </a:t>
            </a:r>
            <a:r>
              <a:rPr lang="en-US" altLang="ko-KR" sz="1200" dirty="0" err="1"/>
              <a:t>Inc</a:t>
            </a:r>
            <a:endParaRPr lang="en-US" altLang="ko-KR" sz="1200" dirty="0"/>
          </a:p>
          <a:p>
            <a:pPr>
              <a:lnSpc>
                <a:spcPct val="150000"/>
              </a:lnSpc>
            </a:pPr>
            <a:r>
              <a:rPr lang="en-US" altLang="ko-KR" sz="900" dirty="0">
                <a:solidFill>
                  <a:prstClr val="black">
                    <a:lumMod val="85000"/>
                    <a:lumOff val="15000"/>
                  </a:prstClr>
                </a:solidFill>
              </a:rPr>
              <a:t>https://arxiv.org/abs/1707.01083</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5" name="직사각형 34"/>
          <p:cNvSpPr/>
          <p:nvPr/>
        </p:nvSpPr>
        <p:spPr>
          <a:xfrm>
            <a:off x="3084510" y="1715927"/>
            <a:ext cx="2435125" cy="1773691"/>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ResNext</a:t>
            </a:r>
            <a:r>
              <a:rPr lang="en-US" altLang="ko-KR" sz="1400" b="1" dirty="0">
                <a:solidFill>
                  <a:prstClr val="black">
                    <a:lumMod val="85000"/>
                    <a:lumOff val="15000"/>
                  </a:prstClr>
                </a:solidFill>
              </a:rPr>
              <a:t>(2017)</a:t>
            </a:r>
          </a:p>
          <a:p>
            <a:pPr>
              <a:lnSpc>
                <a:spcPct val="150000"/>
              </a:lnSpc>
            </a:pPr>
            <a:r>
              <a:rPr lang="en-US" altLang="ko-KR" sz="900" dirty="0">
                <a:solidFill>
                  <a:prstClr val="black">
                    <a:lumMod val="85000"/>
                    <a:lumOff val="15000"/>
                  </a:prstClr>
                </a:solidFill>
              </a:rPr>
              <a:t>https://arxiv.org/abs/1611.05431</a:t>
            </a:r>
          </a:p>
          <a:p>
            <a:pPr>
              <a:lnSpc>
                <a:spcPct val="150000"/>
              </a:lnSpc>
            </a:pPr>
            <a:endParaRPr lang="en-US" altLang="ko-KR" sz="1400" b="1" dirty="0">
              <a:solidFill>
                <a:prstClr val="black">
                  <a:lumMod val="85000"/>
                  <a:lumOff val="15000"/>
                </a:prstClr>
              </a:solidFill>
            </a:endParaRPr>
          </a:p>
          <a:p>
            <a:pPr>
              <a:lnSpc>
                <a:spcPct val="150000"/>
              </a:lnSpc>
            </a:pPr>
            <a:r>
              <a:rPr lang="en-US" altLang="ko-KR" sz="1400" b="1" dirty="0">
                <a:solidFill>
                  <a:prstClr val="black">
                    <a:lumMod val="85000"/>
                    <a:lumOff val="15000"/>
                  </a:prstClr>
                </a:solidFill>
              </a:rPr>
              <a:t>Squeeze-and-Excitation Networks (2017)</a:t>
            </a:r>
          </a:p>
          <a:p>
            <a:pPr>
              <a:lnSpc>
                <a:spcPct val="150000"/>
              </a:lnSpc>
            </a:pPr>
            <a:r>
              <a:rPr lang="en-US" altLang="ko-KR" sz="900" dirty="0">
                <a:solidFill>
                  <a:prstClr val="black">
                    <a:lumMod val="85000"/>
                    <a:lumOff val="15000"/>
                  </a:prstClr>
                </a:solidFill>
              </a:rPr>
              <a:t>https://arxiv.org/abs/1709.01507</a:t>
            </a:r>
            <a:endParaRPr lang="ko-KR" altLang="en-US" sz="900" dirty="0">
              <a:solidFill>
                <a:prstClr val="black">
                  <a:lumMod val="85000"/>
                  <a:lumOff val="15000"/>
                </a:prstClr>
              </a:solidFill>
            </a:endParaRPr>
          </a:p>
        </p:txBody>
      </p:sp>
      <p:sp>
        <p:nvSpPr>
          <p:cNvPr id="37" name="직사각형 36"/>
          <p:cNvSpPr/>
          <p:nvPr/>
        </p:nvSpPr>
        <p:spPr>
          <a:xfrm>
            <a:off x="7289251" y="2210604"/>
            <a:ext cx="2435125" cy="900246"/>
          </a:xfrm>
          <a:prstGeom prst="rect">
            <a:avLst/>
          </a:prstGeom>
        </p:spPr>
        <p:txBody>
          <a:bodyPr wrap="square">
            <a:spAutoFit/>
          </a:bodyPr>
          <a:lstStyle/>
          <a:p>
            <a:pPr>
              <a:lnSpc>
                <a:spcPct val="150000"/>
              </a:lnSpc>
            </a:pPr>
            <a:r>
              <a:rPr lang="en-US" altLang="ko-KR" sz="1400" b="1" dirty="0">
                <a:solidFill>
                  <a:prstClr val="black">
                    <a:lumMod val="85000"/>
                    <a:lumOff val="15000"/>
                  </a:prstClr>
                </a:solidFill>
              </a:rPr>
              <a:t>Darknet53 (2018)</a:t>
            </a:r>
          </a:p>
          <a:p>
            <a:pPr>
              <a:lnSpc>
                <a:spcPct val="150000"/>
              </a:lnSpc>
            </a:pPr>
            <a:r>
              <a:rPr lang="en-US" altLang="ko-KR" sz="1200" dirty="0"/>
              <a:t>Joseph </a:t>
            </a:r>
            <a:r>
              <a:rPr lang="en-US" altLang="ko-KR" sz="1200" dirty="0" err="1"/>
              <a:t>Redmon</a:t>
            </a:r>
            <a:endParaRPr lang="en-US" altLang="ko-KR" sz="1200" dirty="0"/>
          </a:p>
          <a:p>
            <a:pPr>
              <a:lnSpc>
                <a:spcPct val="150000"/>
              </a:lnSpc>
            </a:pPr>
            <a:r>
              <a:rPr lang="en-US" altLang="ko-KR" sz="900" dirty="0">
                <a:solidFill>
                  <a:prstClr val="black">
                    <a:lumMod val="85000"/>
                    <a:lumOff val="15000"/>
                  </a:prstClr>
                </a:solidFill>
              </a:rPr>
              <a:t>https://arxiv.org/pdf/1804.02767v1.pdf</a:t>
            </a:r>
            <a:endParaRPr lang="ko-KR" altLang="en-US" sz="900" dirty="0">
              <a:solidFill>
                <a:prstClr val="black">
                  <a:lumMod val="85000"/>
                  <a:lumOff val="15000"/>
                </a:prstClr>
              </a:solidFill>
            </a:endParaRPr>
          </a:p>
        </p:txBody>
      </p:sp>
      <p:sp>
        <p:nvSpPr>
          <p:cNvPr id="43" name="직사각형 42"/>
          <p:cNvSpPr/>
          <p:nvPr/>
        </p:nvSpPr>
        <p:spPr>
          <a:xfrm>
            <a:off x="9470547" y="4181904"/>
            <a:ext cx="2435125" cy="900246"/>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CSPNet</a:t>
            </a:r>
            <a:r>
              <a:rPr lang="en-US" altLang="ko-KR" sz="1400" b="1" dirty="0">
                <a:solidFill>
                  <a:prstClr val="black">
                    <a:lumMod val="85000"/>
                    <a:lumOff val="15000"/>
                  </a:prstClr>
                </a:solidFill>
              </a:rPr>
              <a:t> (2019)</a:t>
            </a:r>
          </a:p>
          <a:p>
            <a:pPr>
              <a:lnSpc>
                <a:spcPct val="150000"/>
              </a:lnSpc>
            </a:pPr>
            <a:r>
              <a:rPr lang="en-US" altLang="ko-KR" sz="1200" dirty="0"/>
              <a:t>Academia </a:t>
            </a:r>
            <a:r>
              <a:rPr lang="en-US" altLang="ko-KR" sz="1200" dirty="0" err="1"/>
              <a:t>Sinica</a:t>
            </a:r>
            <a:endParaRPr lang="en-US" altLang="ko-KR" sz="1200" dirty="0"/>
          </a:p>
          <a:p>
            <a:pPr>
              <a:lnSpc>
                <a:spcPct val="150000"/>
              </a:lnSpc>
            </a:pPr>
            <a:r>
              <a:rPr lang="en-US" altLang="ko-KR" sz="900" dirty="0">
                <a:solidFill>
                  <a:prstClr val="black">
                    <a:lumMod val="85000"/>
                    <a:lumOff val="15000"/>
                  </a:prstClr>
                </a:solidFill>
              </a:rPr>
              <a:t>https://arxiv.org/abs/1911.11929</a:t>
            </a:r>
            <a:endParaRPr lang="ko-KR" altLang="en-US" sz="900" dirty="0">
              <a:solidFill>
                <a:prstClr val="black">
                  <a:lumMod val="85000"/>
                  <a:lumOff val="15000"/>
                </a:prstClr>
              </a:solidFill>
            </a:endParaRPr>
          </a:p>
        </p:txBody>
      </p:sp>
      <p:grpSp>
        <p:nvGrpSpPr>
          <p:cNvPr id="44" name="그룹 43"/>
          <p:cNvGrpSpPr/>
          <p:nvPr/>
        </p:nvGrpSpPr>
        <p:grpSpPr>
          <a:xfrm>
            <a:off x="5834120" y="2173665"/>
            <a:ext cx="1179037" cy="1179037"/>
            <a:chOff x="1941534" y="1991667"/>
            <a:chExt cx="864296" cy="864296"/>
          </a:xfrm>
        </p:grpSpPr>
        <p:sp>
          <p:nvSpPr>
            <p:cNvPr id="45" name="타원형 설명선 44"/>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2018</a:t>
              </a:r>
              <a:endParaRPr lang="ko-KR" altLang="en-US" dirty="0">
                <a:solidFill>
                  <a:prstClr val="white"/>
                </a:solidFill>
              </a:endParaRPr>
            </a:p>
          </p:txBody>
        </p:sp>
        <p:sp>
          <p:nvSpPr>
            <p:cNvPr id="46" name="타원 45"/>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원호 46"/>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8" name="그룹 47"/>
          <p:cNvGrpSpPr/>
          <p:nvPr/>
        </p:nvGrpSpPr>
        <p:grpSpPr>
          <a:xfrm>
            <a:off x="8043488" y="4144965"/>
            <a:ext cx="1179037" cy="1179037"/>
            <a:chOff x="1941534" y="1991667"/>
            <a:chExt cx="864296" cy="864296"/>
          </a:xfrm>
        </p:grpSpPr>
        <p:sp>
          <p:nvSpPr>
            <p:cNvPr id="49" name="타원형 설명선 48"/>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0" name="타원 49"/>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원호 50"/>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2017</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8" name="모서리가 둥근 직사각형 30">
            <a:extLst>
              <a:ext uri="{FF2B5EF4-FFF2-40B4-BE49-F238E27FC236}">
                <a16:creationId xmlns:a16="http://schemas.microsoft.com/office/drawing/2014/main" id="{31B56922-A653-9809-ABFC-FA694E95D338}"/>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300172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TextBox 13">
            <a:extLst>
              <a:ext uri="{FF2B5EF4-FFF2-40B4-BE49-F238E27FC236}">
                <a16:creationId xmlns:a16="http://schemas.microsoft.com/office/drawing/2014/main" id="{5C64BF79-32EA-CF99-FC11-424AC28D81DB}"/>
              </a:ext>
            </a:extLst>
          </p:cNvPr>
          <p:cNvSpPr txBox="1"/>
          <p:nvPr/>
        </p:nvSpPr>
        <p:spPr>
          <a:xfrm>
            <a:off x="4785926" y="5348135"/>
            <a:ext cx="2341475" cy="307777"/>
          </a:xfrm>
          <a:prstGeom prst="rect">
            <a:avLst/>
          </a:prstGeom>
          <a:noFill/>
        </p:spPr>
        <p:txBody>
          <a:bodyPr wrap="none" rtlCol="0">
            <a:spAutoFit/>
          </a:bodyPr>
          <a:lstStyle/>
          <a:p>
            <a:r>
              <a:rPr lang="en-US" altLang="ko-KR" sz="1400" b="1" dirty="0" err="1"/>
              <a:t>ShuffleNet</a:t>
            </a:r>
            <a:r>
              <a:rPr lang="en-US" altLang="ko-KR" sz="1400" b="1" dirty="0"/>
              <a:t> Configuration</a:t>
            </a:r>
            <a:endParaRPr lang="ko-KR" altLang="en-US" sz="1400" b="1" dirty="0"/>
          </a:p>
        </p:txBody>
      </p:sp>
      <p:pic>
        <p:nvPicPr>
          <p:cNvPr id="3076" name="Picture 4" descr="논문 읽기] ShuffleNet(2018) 리뷰, An Extremely Efficient Convolutional Neural  Network for Mobile Devices">
            <a:extLst>
              <a:ext uri="{FF2B5EF4-FFF2-40B4-BE49-F238E27FC236}">
                <a16:creationId xmlns:a16="http://schemas.microsoft.com/office/drawing/2014/main" id="{83E2839C-AADA-8C7C-1AE5-3F6B8B27B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995" y="1940086"/>
            <a:ext cx="7659335" cy="3276348"/>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5D08603B-865B-F99D-439B-1F3A18316DBE}"/>
              </a:ext>
            </a:extLst>
          </p:cNvPr>
          <p:cNvSpPr/>
          <p:nvPr/>
        </p:nvSpPr>
        <p:spPr>
          <a:xfrm>
            <a:off x="2766757" y="2995748"/>
            <a:ext cx="6429897" cy="14586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E191342-D97D-D794-D83E-65AF3175ECBF}"/>
              </a:ext>
            </a:extLst>
          </p:cNvPr>
          <p:cNvSpPr/>
          <p:nvPr/>
        </p:nvSpPr>
        <p:spPr>
          <a:xfrm>
            <a:off x="6816948" y="2621863"/>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1</a:t>
            </a:r>
          </a:p>
        </p:txBody>
      </p:sp>
      <p:cxnSp>
        <p:nvCxnSpPr>
          <p:cNvPr id="4" name="직선 연결선 3">
            <a:extLst>
              <a:ext uri="{FF2B5EF4-FFF2-40B4-BE49-F238E27FC236}">
                <a16:creationId xmlns:a16="http://schemas.microsoft.com/office/drawing/2014/main" id="{EF119B20-7100-96F9-CC42-1937CC29EB09}"/>
              </a:ext>
            </a:extLst>
          </p:cNvPr>
          <p:cNvCxnSpPr>
            <a:cxnSpLocks/>
          </p:cNvCxnSpPr>
          <p:nvPr/>
        </p:nvCxnSpPr>
        <p:spPr>
          <a:xfrm>
            <a:off x="2368732" y="5164183"/>
            <a:ext cx="71227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6E9A96EA-47F1-8169-A4D7-26745BFC45B6}"/>
              </a:ext>
            </a:extLst>
          </p:cNvPr>
          <p:cNvSpPr/>
          <p:nvPr/>
        </p:nvSpPr>
        <p:spPr>
          <a:xfrm>
            <a:off x="2762403" y="3148148"/>
            <a:ext cx="6429897" cy="9032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A5FA044-2DF4-A290-EE1C-CC3D2D6A711D}"/>
              </a:ext>
            </a:extLst>
          </p:cNvPr>
          <p:cNvSpPr/>
          <p:nvPr/>
        </p:nvSpPr>
        <p:spPr>
          <a:xfrm>
            <a:off x="7153164" y="3965957"/>
            <a:ext cx="2674544" cy="373885"/>
          </a:xfrm>
          <a:prstGeom prst="rect">
            <a:avLst/>
          </a:prstGeom>
        </p:spPr>
        <p:txBody>
          <a:bodyPr wrap="square">
            <a:spAutoFit/>
          </a:bodyPr>
          <a:lstStyle/>
          <a:p>
            <a:pPr algn="ctr">
              <a:lnSpc>
                <a:spcPct val="150000"/>
              </a:lnSpc>
            </a:pPr>
            <a:r>
              <a:rPr lang="en-US" altLang="ko-KR" sz="1400" b="1" dirty="0">
                <a:solidFill>
                  <a:srgbClr val="FFC000"/>
                </a:solidFill>
              </a:rPr>
              <a:t>Group N</a:t>
            </a:r>
          </a:p>
        </p:txBody>
      </p:sp>
    </p:spTree>
    <p:extLst>
      <p:ext uri="{BB962C8B-B14F-4D97-AF65-F5344CB8AC3E}">
        <p14:creationId xmlns:p14="http://schemas.microsoft.com/office/powerpoint/2010/main" val="379278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5041683" y="3414327"/>
            <a:ext cx="2521844" cy="307777"/>
          </a:xfrm>
          <a:prstGeom prst="rect">
            <a:avLst/>
          </a:prstGeom>
          <a:noFill/>
        </p:spPr>
        <p:txBody>
          <a:bodyPr wrap="none" rtlCol="0">
            <a:spAutoFit/>
          </a:bodyPr>
          <a:lstStyle/>
          <a:p>
            <a:r>
              <a:rPr lang="en-US" altLang="ko-KR" sz="1400" b="1" kern="0" dirty="0" err="1"/>
              <a:t>ShuffleNet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https://github.com/gellston/DeepLearningStudy/blob/main/torch/model/ShuffleNet.py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536164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ShuffleNet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a:t>
            </a:r>
            <a:r>
              <a:rPr lang="ko-KR" altLang="en-US" sz="1400" dirty="0"/>
              <a:t> </a:t>
            </a:r>
            <a:r>
              <a:rPr lang="en-US" altLang="ko-KR" sz="1400" kern="0" dirty="0" err="1"/>
              <a:t>ShuffleNet</a:t>
            </a:r>
            <a:r>
              <a:rPr lang="en-US" altLang="ko-KR" sz="1400" kern="0" dirty="0"/>
              <a:t> </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Depthwise</a:t>
            </a:r>
            <a:r>
              <a:rPr lang="en-US" altLang="ko-KR" sz="1200" dirty="0">
                <a:solidFill>
                  <a:prstClr val="black">
                    <a:lumMod val="85000"/>
                    <a:lumOff val="15000"/>
                  </a:prstClr>
                </a:solidFill>
              </a:rPr>
              <a:t> Convolution</a:t>
            </a:r>
            <a:r>
              <a:rPr lang="ko-KR" altLang="en-US" sz="1200" dirty="0">
                <a:solidFill>
                  <a:prstClr val="black">
                    <a:lumMod val="85000"/>
                    <a:lumOff val="15000"/>
                  </a:prstClr>
                </a:solidFill>
              </a:rPr>
              <a:t>의 단점인 채널 연관성을 향상</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Channel</a:t>
            </a:r>
            <a:r>
              <a:rPr lang="ko-KR" altLang="en-US" sz="900" dirty="0">
                <a:solidFill>
                  <a:prstClr val="black">
                    <a:lumMod val="85000"/>
                    <a:lumOff val="15000"/>
                  </a:prstClr>
                </a:solidFill>
              </a:rPr>
              <a:t> </a:t>
            </a:r>
            <a:r>
              <a:rPr lang="en-US" altLang="ko-KR" sz="900" dirty="0">
                <a:solidFill>
                  <a:prstClr val="black">
                    <a:lumMod val="85000"/>
                    <a:lumOff val="15000"/>
                  </a:prstClr>
                </a:solidFill>
              </a:rPr>
              <a:t>shuffle</a:t>
            </a:r>
            <a:r>
              <a:rPr lang="ko-KR" altLang="en-US" sz="900" dirty="0">
                <a:solidFill>
                  <a:prstClr val="black">
                    <a:lumMod val="85000"/>
                    <a:lumOff val="15000"/>
                  </a:prstClr>
                </a:solidFill>
              </a:rPr>
              <a:t>을 이용하여 채널 간의 정보 연관성을 향상시켜 성능을 향상 시켰음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딥러닝 모델 경량화] ShuffleNet">
            <a:extLst>
              <a:ext uri="{FF2B5EF4-FFF2-40B4-BE49-F238E27FC236}">
                <a16:creationId xmlns:a16="http://schemas.microsoft.com/office/drawing/2014/main" id="{39D9E41F-51AE-F39B-54C5-C584507F4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163" y="1940086"/>
            <a:ext cx="8177672" cy="35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69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587568" y="31876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TextBox 9">
            <a:extLst>
              <a:ext uri="{FF2B5EF4-FFF2-40B4-BE49-F238E27FC236}">
                <a16:creationId xmlns:a16="http://schemas.microsoft.com/office/drawing/2014/main" id="{2B3A3C9F-1215-C0C1-3D48-30AB126F1AC2}"/>
              </a:ext>
            </a:extLst>
          </p:cNvPr>
          <p:cNvSpPr txBox="1"/>
          <p:nvPr/>
        </p:nvSpPr>
        <p:spPr>
          <a:xfrm>
            <a:off x="4578511" y="4239173"/>
            <a:ext cx="2818913" cy="523220"/>
          </a:xfrm>
          <a:prstGeom prst="rect">
            <a:avLst/>
          </a:prstGeom>
          <a:noFill/>
        </p:spPr>
        <p:txBody>
          <a:bodyPr wrap="none" rtlCol="0">
            <a:spAutoFit/>
          </a:bodyPr>
          <a:lstStyle/>
          <a:p>
            <a:pPr algn="ctr"/>
            <a:r>
              <a:rPr lang="en-US" altLang="ko-KR" sz="1400" b="1" dirty="0" err="1"/>
              <a:t>ResNext</a:t>
            </a:r>
            <a:r>
              <a:rPr lang="en-US" altLang="ko-KR" sz="1400" b="1" dirty="0"/>
              <a:t> (2017)</a:t>
            </a:r>
            <a:br>
              <a:rPr lang="en-US" altLang="ko-KR" sz="1400" b="1" dirty="0"/>
            </a:br>
            <a:r>
              <a:rPr lang="en-US" altLang="ko-KR" sz="1400" dirty="0">
                <a:solidFill>
                  <a:prstClr val="black">
                    <a:lumMod val="85000"/>
                    <a:lumOff val="15000"/>
                  </a:prstClr>
                </a:solidFill>
                <a:hlinkClick r:id="rId3"/>
              </a:rPr>
              <a:t>https://arxiv.org/abs/1611.05431</a:t>
            </a:r>
            <a:endParaRPr lang="ko-KR" altLang="en-US" sz="1400" b="1" dirty="0"/>
          </a:p>
        </p:txBody>
      </p:sp>
      <p:sp>
        <p:nvSpPr>
          <p:cNvPr id="11" name="직사각형 10">
            <a:extLst>
              <a:ext uri="{FF2B5EF4-FFF2-40B4-BE49-F238E27FC236}">
                <a16:creationId xmlns:a16="http://schemas.microsoft.com/office/drawing/2014/main" id="{A5183514-8C97-A1F0-E796-ED89E316ABE3}"/>
              </a:ext>
            </a:extLst>
          </p:cNvPr>
          <p:cNvSpPr/>
          <p:nvPr/>
        </p:nvSpPr>
        <p:spPr>
          <a:xfrm>
            <a:off x="1846217" y="5184624"/>
            <a:ext cx="4605815"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Cardinality </a:t>
            </a:r>
            <a:r>
              <a:rPr lang="ko-KR" altLang="en-US" sz="1200" dirty="0">
                <a:solidFill>
                  <a:prstClr val="black">
                    <a:lumMod val="85000"/>
                    <a:lumOff val="15000"/>
                  </a:prstClr>
                </a:solidFill>
              </a:rPr>
              <a:t>증가</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채널을 </a:t>
            </a:r>
            <a:r>
              <a:rPr lang="en-US" altLang="ko-KR" sz="900" dirty="0">
                <a:solidFill>
                  <a:prstClr val="black">
                    <a:lumMod val="85000"/>
                    <a:lumOff val="15000"/>
                  </a:prstClr>
                </a:solidFill>
              </a:rPr>
              <a:t>group</a:t>
            </a:r>
            <a:r>
              <a:rPr lang="ko-KR" altLang="en-US" sz="900" dirty="0">
                <a:solidFill>
                  <a:prstClr val="black">
                    <a:lumMod val="85000"/>
                    <a:lumOff val="15000"/>
                  </a:prstClr>
                </a:solidFill>
              </a:rPr>
              <a:t>수로 나누어 모델의 복잡도를 올림</a:t>
            </a:r>
            <a:r>
              <a:rPr lang="en-US" altLang="ko-KR" sz="900" dirty="0">
                <a:solidFill>
                  <a:prstClr val="black">
                    <a:lumMod val="85000"/>
                    <a:lumOff val="15000"/>
                  </a:prstClr>
                </a:solidFill>
              </a:rPr>
              <a:t>,</a:t>
            </a:r>
            <a:r>
              <a:rPr lang="ko-KR" altLang="en-US" sz="900" dirty="0">
                <a:solidFill>
                  <a:prstClr val="black">
                    <a:lumMod val="85000"/>
                    <a:lumOff val="15000"/>
                  </a:prstClr>
                </a:solidFill>
              </a:rPr>
              <a:t> 모델의 크기는 비슷하게 유지</a:t>
            </a:r>
          </a:p>
        </p:txBody>
      </p:sp>
      <p:sp>
        <p:nvSpPr>
          <p:cNvPr id="12"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FD869F54-E006-7F1B-C414-12D6EDB6E912}"/>
              </a:ext>
            </a:extLst>
          </p:cNvPr>
          <p:cNvSpPr>
            <a:spLocks noChangeAspect="1" noChangeArrowheads="1"/>
          </p:cNvSpPr>
          <p:nvPr/>
        </p:nvSpPr>
        <p:spPr bwMode="auto">
          <a:xfrm>
            <a:off x="5587568" y="31876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직사각형 18">
            <a:extLst>
              <a:ext uri="{FF2B5EF4-FFF2-40B4-BE49-F238E27FC236}">
                <a16:creationId xmlns:a16="http://schemas.microsoft.com/office/drawing/2014/main" id="{5DCAA2D0-5394-A438-A626-0972C4988B1D}"/>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기존 모델에 적용하기 쉽다</a:t>
            </a:r>
            <a:r>
              <a:rPr lang="en-US" altLang="ko-KR" sz="1200" dirty="0">
                <a:solidFill>
                  <a:prstClr val="black">
                    <a:lumMod val="85000"/>
                    <a:lumOff val="15000"/>
                  </a:prstClr>
                </a:solidFill>
              </a:rPr>
              <a:t>.</a:t>
            </a:r>
          </a:p>
          <a:p>
            <a:pPr algn="ctr">
              <a:lnSpc>
                <a:spcPct val="150000"/>
              </a:lnSpc>
            </a:pPr>
            <a:r>
              <a:rPr lang="en-US" altLang="ko-KR" sz="900" dirty="0">
                <a:solidFill>
                  <a:prstClr val="black">
                    <a:lumMod val="85000"/>
                    <a:lumOff val="15000"/>
                  </a:prstClr>
                </a:solidFill>
              </a:rPr>
              <a:t>Cardinality</a:t>
            </a:r>
            <a:r>
              <a:rPr lang="ko-KR" altLang="en-US" sz="900" dirty="0">
                <a:solidFill>
                  <a:prstClr val="black">
                    <a:lumMod val="85000"/>
                    <a:lumOff val="15000"/>
                  </a:prstClr>
                </a:solidFill>
              </a:rPr>
              <a:t>는 기존 모델에 적용이 쉽다</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pic>
        <p:nvPicPr>
          <p:cNvPr id="1028" name="Picture 4" descr="ResNext (2) – 2016 | DataCrew">
            <a:extLst>
              <a:ext uri="{FF2B5EF4-FFF2-40B4-BE49-F238E27FC236}">
                <a16:creationId xmlns:a16="http://schemas.microsoft.com/office/drawing/2014/main" id="{BD481DA7-90BB-8132-D6B7-3EA20BF7D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074" y="1693209"/>
            <a:ext cx="7519851" cy="237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011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074" name="Picture 2" descr="ResNext | PyTorch">
            <a:extLst>
              <a:ext uri="{FF2B5EF4-FFF2-40B4-BE49-F238E27FC236}">
                <a16:creationId xmlns:a16="http://schemas.microsoft.com/office/drawing/2014/main" id="{9F68514E-71CD-DED2-C2B5-532CEF9F3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695" y="1449016"/>
            <a:ext cx="3654752" cy="4739876"/>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3" name="그림 2">
            <a:extLst>
              <a:ext uri="{FF2B5EF4-FFF2-40B4-BE49-F238E27FC236}">
                <a16:creationId xmlns:a16="http://schemas.microsoft.com/office/drawing/2014/main" id="{EBEB53EE-8A14-2529-175E-89540D36F714}"/>
              </a:ext>
            </a:extLst>
          </p:cNvPr>
          <p:cNvPicPr>
            <a:picLocks noChangeAspect="1"/>
          </p:cNvPicPr>
          <p:nvPr/>
        </p:nvPicPr>
        <p:blipFill>
          <a:blip r:embed="rId4"/>
          <a:stretch>
            <a:fillRect/>
          </a:stretch>
        </p:blipFill>
        <p:spPr>
          <a:xfrm>
            <a:off x="6924873" y="1756792"/>
            <a:ext cx="3878822" cy="4754293"/>
          </a:xfrm>
          <a:prstGeom prst="rect">
            <a:avLst/>
          </a:prstGeom>
        </p:spPr>
      </p:pic>
      <p:sp>
        <p:nvSpPr>
          <p:cNvPr id="18" name="TextBox 17">
            <a:extLst>
              <a:ext uri="{FF2B5EF4-FFF2-40B4-BE49-F238E27FC236}">
                <a16:creationId xmlns:a16="http://schemas.microsoft.com/office/drawing/2014/main" id="{BE1AD03A-36D3-7E40-2814-340C87F1B61E}"/>
              </a:ext>
            </a:extLst>
          </p:cNvPr>
          <p:cNvSpPr txBox="1"/>
          <p:nvPr/>
        </p:nvSpPr>
        <p:spPr>
          <a:xfrm>
            <a:off x="2139385" y="6203308"/>
            <a:ext cx="2337371" cy="307777"/>
          </a:xfrm>
          <a:prstGeom prst="rect">
            <a:avLst/>
          </a:prstGeom>
          <a:noFill/>
        </p:spPr>
        <p:txBody>
          <a:bodyPr wrap="none" rtlCol="0">
            <a:spAutoFit/>
          </a:bodyPr>
          <a:lstStyle/>
          <a:p>
            <a:r>
              <a:rPr lang="en-US" altLang="ko-KR" sz="1400" b="1" dirty="0"/>
              <a:t>ResNext50 Configuration</a:t>
            </a:r>
            <a:endParaRPr lang="ko-KR" altLang="en-US" sz="1400" b="1" dirty="0"/>
          </a:p>
        </p:txBody>
      </p:sp>
      <p:sp>
        <p:nvSpPr>
          <p:cNvPr id="19" name="직사각형 18">
            <a:extLst>
              <a:ext uri="{FF2B5EF4-FFF2-40B4-BE49-F238E27FC236}">
                <a16:creationId xmlns:a16="http://schemas.microsoft.com/office/drawing/2014/main" id="{B2DDEBBD-9486-0AA0-F7B6-8DE1453DA11A}"/>
              </a:ext>
            </a:extLst>
          </p:cNvPr>
          <p:cNvSpPr/>
          <p:nvPr/>
        </p:nvSpPr>
        <p:spPr>
          <a:xfrm>
            <a:off x="3604527" y="2049491"/>
            <a:ext cx="1437155" cy="58920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1BE9E61-81AE-AA6E-1D21-452CC50C21E8}"/>
              </a:ext>
            </a:extLst>
          </p:cNvPr>
          <p:cNvSpPr/>
          <p:nvPr/>
        </p:nvSpPr>
        <p:spPr>
          <a:xfrm>
            <a:off x="3604527" y="2638697"/>
            <a:ext cx="1437155" cy="50509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CA3AF8BF-0645-09D4-933A-69490706CAF5}"/>
              </a:ext>
            </a:extLst>
          </p:cNvPr>
          <p:cNvSpPr/>
          <p:nvPr/>
        </p:nvSpPr>
        <p:spPr>
          <a:xfrm>
            <a:off x="3604526" y="3158210"/>
            <a:ext cx="1437155" cy="50509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A45D252F-B0DF-D90B-90A7-5DD8526FADC3}"/>
              </a:ext>
            </a:extLst>
          </p:cNvPr>
          <p:cNvSpPr/>
          <p:nvPr/>
        </p:nvSpPr>
        <p:spPr>
          <a:xfrm>
            <a:off x="3604526" y="3677723"/>
            <a:ext cx="1437155" cy="58076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8DEBC882-D6E9-A303-9784-65A1FE94CD77}"/>
              </a:ext>
            </a:extLst>
          </p:cNvPr>
          <p:cNvSpPr/>
          <p:nvPr/>
        </p:nvSpPr>
        <p:spPr>
          <a:xfrm>
            <a:off x="7242709" y="1832002"/>
            <a:ext cx="980536" cy="58920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77255DEA-DABD-B3C8-C28D-E322DDFF23D3}"/>
              </a:ext>
            </a:extLst>
          </p:cNvPr>
          <p:cNvSpPr/>
          <p:nvPr/>
        </p:nvSpPr>
        <p:spPr>
          <a:xfrm>
            <a:off x="7242709" y="2514741"/>
            <a:ext cx="1140821" cy="58920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C32CF358-370B-96C1-91C2-50CB855B1C12}"/>
              </a:ext>
            </a:extLst>
          </p:cNvPr>
          <p:cNvSpPr/>
          <p:nvPr/>
        </p:nvSpPr>
        <p:spPr>
          <a:xfrm>
            <a:off x="7242709" y="3180699"/>
            <a:ext cx="1140821" cy="104502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4AD790E2-FF3C-4C5F-54B9-E5176C3E3067}"/>
              </a:ext>
            </a:extLst>
          </p:cNvPr>
          <p:cNvSpPr/>
          <p:nvPr/>
        </p:nvSpPr>
        <p:spPr>
          <a:xfrm>
            <a:off x="7242709" y="4302480"/>
            <a:ext cx="1140821" cy="55897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7" name="직선 화살표 연결선 36">
            <a:extLst>
              <a:ext uri="{FF2B5EF4-FFF2-40B4-BE49-F238E27FC236}">
                <a16:creationId xmlns:a16="http://schemas.microsoft.com/office/drawing/2014/main" id="{3D4CF248-9462-32DF-7380-A37EF9382FE3}"/>
              </a:ext>
            </a:extLst>
          </p:cNvPr>
          <p:cNvCxnSpPr>
            <a:cxnSpLocks/>
            <a:stCxn id="19" idx="3"/>
            <a:endCxn id="28" idx="1"/>
          </p:cNvCxnSpPr>
          <p:nvPr/>
        </p:nvCxnSpPr>
        <p:spPr>
          <a:xfrm flipV="1">
            <a:off x="5041682" y="2126605"/>
            <a:ext cx="2201027" cy="2174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4487928-7C5F-BD1F-B741-49DB028911E4}"/>
              </a:ext>
            </a:extLst>
          </p:cNvPr>
          <p:cNvCxnSpPr>
            <a:cxnSpLocks/>
            <a:stCxn id="23" idx="3"/>
            <a:endCxn id="33" idx="1"/>
          </p:cNvCxnSpPr>
          <p:nvPr/>
        </p:nvCxnSpPr>
        <p:spPr>
          <a:xfrm flipV="1">
            <a:off x="5041682" y="2809344"/>
            <a:ext cx="2201027" cy="819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8E0D5FCE-5DDD-0DBA-3558-70A110D8F23E}"/>
              </a:ext>
            </a:extLst>
          </p:cNvPr>
          <p:cNvCxnSpPr>
            <a:cxnSpLocks/>
            <a:stCxn id="24" idx="3"/>
            <a:endCxn id="34" idx="1"/>
          </p:cNvCxnSpPr>
          <p:nvPr/>
        </p:nvCxnSpPr>
        <p:spPr>
          <a:xfrm>
            <a:off x="5041681" y="3410759"/>
            <a:ext cx="2201028" cy="292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CDB7485A-1A65-B335-DDDB-7358A471C392}"/>
              </a:ext>
            </a:extLst>
          </p:cNvPr>
          <p:cNvCxnSpPr>
            <a:cxnSpLocks/>
            <a:stCxn id="25" idx="3"/>
            <a:endCxn id="35" idx="1"/>
          </p:cNvCxnSpPr>
          <p:nvPr/>
        </p:nvCxnSpPr>
        <p:spPr>
          <a:xfrm>
            <a:off x="5041681" y="3968107"/>
            <a:ext cx="2201028" cy="613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659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FBAA55CE-2F8C-4A5A-1760-B55750FD6CA0}"/>
              </a:ext>
            </a:extLst>
          </p:cNvPr>
          <p:cNvPicPr>
            <a:picLocks noChangeAspect="1"/>
          </p:cNvPicPr>
          <p:nvPr/>
        </p:nvPicPr>
        <p:blipFill>
          <a:blip r:embed="rId2"/>
          <a:stretch>
            <a:fillRect/>
          </a:stretch>
        </p:blipFill>
        <p:spPr>
          <a:xfrm>
            <a:off x="6448887" y="2128921"/>
            <a:ext cx="5320254" cy="4145735"/>
          </a:xfrm>
          <a:prstGeom prst="rect">
            <a:avLst/>
          </a:prstGeom>
        </p:spPr>
      </p:pic>
      <p:pic>
        <p:nvPicPr>
          <p:cNvPr id="9" name="그림 8">
            <a:extLst>
              <a:ext uri="{FF2B5EF4-FFF2-40B4-BE49-F238E27FC236}">
                <a16:creationId xmlns:a16="http://schemas.microsoft.com/office/drawing/2014/main" id="{5E5EC353-7C2E-9271-DB27-8B8C1F48498E}"/>
              </a:ext>
            </a:extLst>
          </p:cNvPr>
          <p:cNvPicPr>
            <a:picLocks noChangeAspect="1"/>
          </p:cNvPicPr>
          <p:nvPr/>
        </p:nvPicPr>
        <p:blipFill>
          <a:blip r:embed="rId3"/>
          <a:stretch>
            <a:fillRect/>
          </a:stretch>
        </p:blipFill>
        <p:spPr>
          <a:xfrm>
            <a:off x="1487836" y="1686859"/>
            <a:ext cx="4130044" cy="4227145"/>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0" name="TextBox 19">
            <a:extLst>
              <a:ext uri="{FF2B5EF4-FFF2-40B4-BE49-F238E27FC236}">
                <a16:creationId xmlns:a16="http://schemas.microsoft.com/office/drawing/2014/main" id="{315E2488-1C48-1BAF-2F82-E797004BD067}"/>
              </a:ext>
            </a:extLst>
          </p:cNvPr>
          <p:cNvSpPr txBox="1"/>
          <p:nvPr/>
        </p:nvSpPr>
        <p:spPr>
          <a:xfrm>
            <a:off x="1125398" y="5966879"/>
            <a:ext cx="4854919" cy="307777"/>
          </a:xfrm>
          <a:prstGeom prst="rect">
            <a:avLst/>
          </a:prstGeom>
          <a:noFill/>
        </p:spPr>
        <p:txBody>
          <a:bodyPr wrap="none" rtlCol="0">
            <a:spAutoFit/>
          </a:bodyPr>
          <a:lstStyle/>
          <a:p>
            <a:r>
              <a:rPr lang="en-US" altLang="ko-KR" sz="1400" b="1" dirty="0"/>
              <a:t>Cardinality =8 </a:t>
            </a:r>
            <a:r>
              <a:rPr lang="ko-KR" altLang="en-US" sz="1400" b="1" dirty="0"/>
              <a:t>예시</a:t>
            </a:r>
            <a:r>
              <a:rPr lang="en-US" altLang="ko-KR" sz="1400" b="1" dirty="0"/>
              <a:t>, Independent Channel = 128/8=16</a:t>
            </a:r>
            <a:endParaRPr lang="ko-KR" altLang="en-US" sz="1400" b="1" dirty="0"/>
          </a:p>
        </p:txBody>
      </p:sp>
      <p:sp>
        <p:nvSpPr>
          <p:cNvPr id="6" name="직사각형 5">
            <a:extLst>
              <a:ext uri="{FF2B5EF4-FFF2-40B4-BE49-F238E27FC236}">
                <a16:creationId xmlns:a16="http://schemas.microsoft.com/office/drawing/2014/main" id="{9E430BD7-CBEA-6825-5E5E-E07CC60E1D65}"/>
              </a:ext>
            </a:extLst>
          </p:cNvPr>
          <p:cNvSpPr/>
          <p:nvPr/>
        </p:nvSpPr>
        <p:spPr>
          <a:xfrm>
            <a:off x="7776756" y="5046701"/>
            <a:ext cx="1741714" cy="1610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98F64A53-AE09-00F7-DE01-9C13D87DEC7A}"/>
              </a:ext>
            </a:extLst>
          </p:cNvPr>
          <p:cNvCxnSpPr>
            <a:cxnSpLocks/>
            <a:stCxn id="6" idx="1"/>
            <a:endCxn id="22" idx="3"/>
          </p:cNvCxnSpPr>
          <p:nvPr/>
        </p:nvCxnSpPr>
        <p:spPr>
          <a:xfrm flipH="1" flipV="1">
            <a:off x="4563291" y="3159835"/>
            <a:ext cx="3213465" cy="19673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C8758265-EE03-97C3-D5F1-E53D25F8AA1F}"/>
              </a:ext>
            </a:extLst>
          </p:cNvPr>
          <p:cNvSpPr/>
          <p:nvPr/>
        </p:nvSpPr>
        <p:spPr>
          <a:xfrm>
            <a:off x="3709031" y="2998726"/>
            <a:ext cx="854260" cy="32221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FA0F2065-907C-F526-6B88-D2CE06041730}"/>
              </a:ext>
            </a:extLst>
          </p:cNvPr>
          <p:cNvSpPr txBox="1"/>
          <p:nvPr/>
        </p:nvSpPr>
        <p:spPr>
          <a:xfrm>
            <a:off x="7776756" y="5858775"/>
            <a:ext cx="2573012" cy="307777"/>
          </a:xfrm>
          <a:prstGeom prst="rect">
            <a:avLst/>
          </a:prstGeom>
          <a:noFill/>
        </p:spPr>
        <p:txBody>
          <a:bodyPr wrap="none" rtlCol="0">
            <a:spAutoFit/>
          </a:bodyPr>
          <a:lstStyle/>
          <a:p>
            <a:r>
              <a:rPr lang="en-US" altLang="ko-KR" sz="1400" b="1" dirty="0" err="1">
                <a:solidFill>
                  <a:srgbClr val="FFC000"/>
                </a:solidFill>
              </a:rPr>
              <a:t>ResNext</a:t>
            </a:r>
            <a:r>
              <a:rPr lang="en-US" altLang="ko-KR" sz="1400" b="1" dirty="0">
                <a:solidFill>
                  <a:srgbClr val="FFC000"/>
                </a:solidFill>
              </a:rPr>
              <a:t> Bottleneck Module</a:t>
            </a:r>
            <a:endParaRPr lang="ko-KR" altLang="en-US" sz="1400" b="1" dirty="0">
              <a:solidFill>
                <a:srgbClr val="FFC000"/>
              </a:solidFill>
            </a:endParaRPr>
          </a:p>
        </p:txBody>
      </p:sp>
      <p:sp>
        <p:nvSpPr>
          <p:cNvPr id="27" name="직사각형 26">
            <a:extLst>
              <a:ext uri="{FF2B5EF4-FFF2-40B4-BE49-F238E27FC236}">
                <a16:creationId xmlns:a16="http://schemas.microsoft.com/office/drawing/2014/main" id="{8A22DFCE-0949-D211-8C11-7C7352ED50A9}"/>
              </a:ext>
            </a:extLst>
          </p:cNvPr>
          <p:cNvSpPr/>
          <p:nvPr/>
        </p:nvSpPr>
        <p:spPr>
          <a:xfrm>
            <a:off x="6756159" y="2488483"/>
            <a:ext cx="3432869" cy="19454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2D1A6B86-FBDB-3DA4-3D35-7210FE4D9735}"/>
              </a:ext>
            </a:extLst>
          </p:cNvPr>
          <p:cNvCxnSpPr>
            <a:cxnSpLocks/>
            <a:stCxn id="27" idx="1"/>
            <a:endCxn id="22" idx="3"/>
          </p:cNvCxnSpPr>
          <p:nvPr/>
        </p:nvCxnSpPr>
        <p:spPr>
          <a:xfrm flipH="1">
            <a:off x="4563291" y="2585755"/>
            <a:ext cx="2192868" cy="5740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4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276457" cy="307777"/>
          </a:xfrm>
          <a:prstGeom prst="rect">
            <a:avLst/>
          </a:prstGeom>
          <a:noFill/>
        </p:spPr>
        <p:txBody>
          <a:bodyPr wrap="none" rtlCol="0">
            <a:spAutoFit/>
          </a:bodyPr>
          <a:lstStyle/>
          <a:p>
            <a:r>
              <a:rPr lang="en-US" altLang="ko-KR" sz="1400" b="1" dirty="0" err="1"/>
              <a:t>Resnext</a:t>
            </a:r>
            <a:r>
              <a:rPr lang="ko-KR" altLang="en-US" sz="1400" b="1" dirty="0"/>
              <a:t> </a:t>
            </a:r>
            <a:r>
              <a:rPr lang="en-US" altLang="ko-KR" sz="1400" b="1" dirty="0"/>
              <a:t>Implementation</a:t>
            </a:r>
            <a:endParaRPr lang="ko-KR" altLang="en-US" sz="1400" b="1" dirty="0"/>
          </a:p>
        </p:txBody>
      </p:sp>
      <p:sp>
        <p:nvSpPr>
          <p:cNvPr id="2" name="직사각형 1"/>
          <p:cNvSpPr/>
          <p:nvPr/>
        </p:nvSpPr>
        <p:spPr>
          <a:xfrm>
            <a:off x="2512150" y="3724960"/>
            <a:ext cx="7124700" cy="276999"/>
          </a:xfrm>
          <a:prstGeom prst="rect">
            <a:avLst/>
          </a:prstGeom>
        </p:spPr>
        <p:txBody>
          <a:bodyPr wrap="square">
            <a:spAutoFit/>
          </a:bodyPr>
          <a:lstStyle/>
          <a:p>
            <a:r>
              <a:rPr lang="en-US" altLang="ko-KR" sz="1200" dirty="0">
                <a:hlinkClick r:id="rId3"/>
              </a:rPr>
              <a:t>https://github.com/gellston/DeepLearningStudy/blob/main/torch/model/ResNextnet50.py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291444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Resnext</a:t>
            </a:r>
            <a:r>
              <a:rPr lang="en-US" altLang="ko-KR" sz="1000" kern="0" dirty="0">
                <a:solidFill>
                  <a:prstClr val="white"/>
                </a:solidFill>
              </a:rPr>
              <a:t>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3" name="직사각형 12">
            <a:extLst>
              <a:ext uri="{FF2B5EF4-FFF2-40B4-BE49-F238E27FC236}">
                <a16:creationId xmlns:a16="http://schemas.microsoft.com/office/drawing/2014/main" id="{8BF9C7F6-14D4-D6C8-BAE1-EE204F1F4115}"/>
              </a:ext>
            </a:extLst>
          </p:cNvPr>
          <p:cNvSpPr/>
          <p:nvPr/>
        </p:nvSpPr>
        <p:spPr>
          <a:xfrm>
            <a:off x="3272740" y="5181241"/>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Squeeze-and-Excitation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Cardinality </a:t>
            </a:r>
            <a:r>
              <a:rPr lang="ko-KR" altLang="en-US" sz="1200" dirty="0">
                <a:solidFill>
                  <a:prstClr val="black">
                    <a:lumMod val="85000"/>
                    <a:lumOff val="15000"/>
                  </a:prstClr>
                </a:solidFill>
              </a:rPr>
              <a:t>적용으로</a:t>
            </a:r>
            <a:r>
              <a:rPr lang="en-US" altLang="ko-KR" sz="1200" dirty="0">
                <a:solidFill>
                  <a:prstClr val="black">
                    <a:lumMod val="85000"/>
                    <a:lumOff val="15000"/>
                  </a:prstClr>
                </a:solidFill>
              </a:rPr>
              <a:t> Complexity </a:t>
            </a:r>
            <a:r>
              <a:rPr lang="ko-KR" altLang="en-US" sz="1200" dirty="0">
                <a:solidFill>
                  <a:prstClr val="black">
                    <a:lumMod val="85000"/>
                    <a:lumOff val="15000"/>
                  </a:prstClr>
                </a:solidFill>
              </a:rPr>
              <a:t>증가</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Complexity</a:t>
            </a:r>
            <a:r>
              <a:rPr lang="ko-KR" altLang="en-US" sz="900" dirty="0">
                <a:solidFill>
                  <a:prstClr val="black">
                    <a:lumMod val="85000"/>
                    <a:lumOff val="15000"/>
                  </a:prstClr>
                </a:solidFill>
              </a:rPr>
              <a:t>증가를 통해 정확도를 향상시키고 모델의 크기는 비슷하게 유지</a:t>
            </a:r>
          </a:p>
        </p:txBody>
      </p:sp>
      <p:pic>
        <p:nvPicPr>
          <p:cNvPr id="4098" name="Picture 2" descr="논문 읽기] ResNext(2017) 리뷰, Aggregated Residual Transformations for Deep  Neural Networks">
            <a:extLst>
              <a:ext uri="{FF2B5EF4-FFF2-40B4-BE49-F238E27FC236}">
                <a16:creationId xmlns:a16="http://schemas.microsoft.com/office/drawing/2014/main" id="{2467D5D4-3965-4503-129F-3F48AC9C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910" y="1495952"/>
            <a:ext cx="4505115" cy="34909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논문 리뷰] ResNeXt : Aggregated Residual Transformations for Deep Neural  Networks :: Just Give Me The Code">
            <a:extLst>
              <a:ext uri="{FF2B5EF4-FFF2-40B4-BE49-F238E27FC236}">
                <a16:creationId xmlns:a16="http://schemas.microsoft.com/office/drawing/2014/main" id="{FFFAC786-BFE1-E0F8-8BB3-07EA0E7E5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1740209"/>
            <a:ext cx="45148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298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TextBox 9">
            <a:extLst>
              <a:ext uri="{FF2B5EF4-FFF2-40B4-BE49-F238E27FC236}">
                <a16:creationId xmlns:a16="http://schemas.microsoft.com/office/drawing/2014/main" id="{2B3A3C9F-1215-C0C1-3D48-30AB126F1AC2}"/>
              </a:ext>
            </a:extLst>
          </p:cNvPr>
          <p:cNvSpPr txBox="1"/>
          <p:nvPr/>
        </p:nvSpPr>
        <p:spPr>
          <a:xfrm>
            <a:off x="4783060" y="4328132"/>
            <a:ext cx="3121880" cy="523220"/>
          </a:xfrm>
          <a:prstGeom prst="rect">
            <a:avLst/>
          </a:prstGeom>
          <a:noFill/>
        </p:spPr>
        <p:txBody>
          <a:bodyPr wrap="none" rtlCol="0">
            <a:spAutoFit/>
          </a:bodyPr>
          <a:lstStyle/>
          <a:p>
            <a:pPr algn="ctr"/>
            <a:r>
              <a:rPr lang="en-US" altLang="ko-KR" sz="1400" b="1" dirty="0"/>
              <a:t>Squeeze-and-Excitation (2017)</a:t>
            </a:r>
            <a:br>
              <a:rPr lang="en-US" altLang="ko-KR" sz="1400" b="1" dirty="0"/>
            </a:br>
            <a:r>
              <a:rPr lang="en-US" altLang="ko-KR" sz="1400" dirty="0">
                <a:solidFill>
                  <a:prstClr val="black">
                    <a:lumMod val="85000"/>
                    <a:lumOff val="15000"/>
                  </a:prstClr>
                </a:solidFill>
                <a:hlinkClick r:id="rId3"/>
              </a:rPr>
              <a:t>https://arxiv.org/pdf/1709.01507.pdf</a:t>
            </a:r>
            <a:endParaRPr lang="ko-KR" altLang="en-US" sz="1400" b="1" dirty="0"/>
          </a:p>
        </p:txBody>
      </p:sp>
      <p:sp>
        <p:nvSpPr>
          <p:cNvPr id="11" name="직사각형 10">
            <a:extLst>
              <a:ext uri="{FF2B5EF4-FFF2-40B4-BE49-F238E27FC236}">
                <a16:creationId xmlns:a16="http://schemas.microsoft.com/office/drawing/2014/main" id="{A5183514-8C97-A1F0-E796-ED89E316ABE3}"/>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중요한 채널에 가중치 부여</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부여하여 성능 향상</a:t>
            </a:r>
          </a:p>
        </p:txBody>
      </p:sp>
      <p:sp>
        <p:nvSpPr>
          <p:cNvPr id="12"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FD869F54-E006-7F1B-C414-12D6EDB6E9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a:extLst>
              <a:ext uri="{FF2B5EF4-FFF2-40B4-BE49-F238E27FC236}">
                <a16:creationId xmlns:a16="http://schemas.microsoft.com/office/drawing/2014/main" id="{FD38A503-6016-536C-9060-A6070EF08965}"/>
              </a:ext>
            </a:extLst>
          </p:cNvPr>
          <p:cNvPicPr>
            <a:picLocks noChangeAspect="1"/>
          </p:cNvPicPr>
          <p:nvPr/>
        </p:nvPicPr>
        <p:blipFill>
          <a:blip r:embed="rId4"/>
          <a:stretch>
            <a:fillRect/>
          </a:stretch>
        </p:blipFill>
        <p:spPr>
          <a:xfrm>
            <a:off x="1633537" y="1951388"/>
            <a:ext cx="8924925" cy="2276475"/>
          </a:xfrm>
          <a:prstGeom prst="rect">
            <a:avLst/>
          </a:prstGeom>
        </p:spPr>
      </p:pic>
      <p:sp>
        <p:nvSpPr>
          <p:cNvPr id="19" name="직사각형 18">
            <a:extLst>
              <a:ext uri="{FF2B5EF4-FFF2-40B4-BE49-F238E27FC236}">
                <a16:creationId xmlns:a16="http://schemas.microsoft.com/office/drawing/2014/main" id="{5DCAA2D0-5394-A438-A626-0972C4988B1D}"/>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기존 모델에 적용하기 쉽다</a:t>
            </a:r>
            <a:r>
              <a:rPr lang="en-US" altLang="ko-KR" sz="1200" dirty="0">
                <a:solidFill>
                  <a:prstClr val="black">
                    <a:lumMod val="85000"/>
                    <a:lumOff val="15000"/>
                  </a:prstClr>
                </a:solidFill>
              </a:rPr>
              <a:t>.</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2685800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8" name="그림 17">
            <a:extLst>
              <a:ext uri="{FF2B5EF4-FFF2-40B4-BE49-F238E27FC236}">
                <a16:creationId xmlns:a16="http://schemas.microsoft.com/office/drawing/2014/main" id="{2309CA79-4ED2-D30D-4440-959B70C5B52E}"/>
              </a:ext>
            </a:extLst>
          </p:cNvPr>
          <p:cNvPicPr>
            <a:picLocks noChangeAspect="1"/>
          </p:cNvPicPr>
          <p:nvPr/>
        </p:nvPicPr>
        <p:blipFill>
          <a:blip r:embed="rId3"/>
          <a:stretch>
            <a:fillRect/>
          </a:stretch>
        </p:blipFill>
        <p:spPr>
          <a:xfrm>
            <a:off x="814931" y="3272245"/>
            <a:ext cx="5786481" cy="1475954"/>
          </a:xfrm>
          <a:prstGeom prst="rect">
            <a:avLst/>
          </a:prstGeom>
        </p:spPr>
      </p:pic>
      <p:pic>
        <p:nvPicPr>
          <p:cNvPr id="3" name="그림 2">
            <a:extLst>
              <a:ext uri="{FF2B5EF4-FFF2-40B4-BE49-F238E27FC236}">
                <a16:creationId xmlns:a16="http://schemas.microsoft.com/office/drawing/2014/main" id="{3873ADC9-55D6-D897-6FA5-6FA7A1398025}"/>
              </a:ext>
            </a:extLst>
          </p:cNvPr>
          <p:cNvPicPr>
            <a:picLocks noChangeAspect="1"/>
          </p:cNvPicPr>
          <p:nvPr/>
        </p:nvPicPr>
        <p:blipFill>
          <a:blip r:embed="rId4"/>
          <a:stretch>
            <a:fillRect/>
          </a:stretch>
        </p:blipFill>
        <p:spPr>
          <a:xfrm>
            <a:off x="6894602" y="2400497"/>
            <a:ext cx="5038725" cy="3219450"/>
          </a:xfrm>
          <a:prstGeom prst="rect">
            <a:avLst/>
          </a:prstGeom>
        </p:spPr>
      </p:pic>
      <p:sp>
        <p:nvSpPr>
          <p:cNvPr id="20" name="TextBox 19">
            <a:extLst>
              <a:ext uri="{FF2B5EF4-FFF2-40B4-BE49-F238E27FC236}">
                <a16:creationId xmlns:a16="http://schemas.microsoft.com/office/drawing/2014/main" id="{315E2488-1C48-1BAF-2F82-E797004BD067}"/>
              </a:ext>
            </a:extLst>
          </p:cNvPr>
          <p:cNvSpPr txBox="1"/>
          <p:nvPr/>
        </p:nvSpPr>
        <p:spPr>
          <a:xfrm>
            <a:off x="3000285" y="4748199"/>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
        <p:nvSpPr>
          <p:cNvPr id="6" name="직사각형 5">
            <a:extLst>
              <a:ext uri="{FF2B5EF4-FFF2-40B4-BE49-F238E27FC236}">
                <a16:creationId xmlns:a16="http://schemas.microsoft.com/office/drawing/2014/main" id="{9E430BD7-CBEA-6825-5E5E-E07CC60E1D65}"/>
              </a:ext>
            </a:extLst>
          </p:cNvPr>
          <p:cNvSpPr/>
          <p:nvPr/>
        </p:nvSpPr>
        <p:spPr>
          <a:xfrm>
            <a:off x="7541623" y="3272245"/>
            <a:ext cx="3466011" cy="8120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98F64A53-AE09-00F7-DE01-9C13D87DEC7A}"/>
              </a:ext>
            </a:extLst>
          </p:cNvPr>
          <p:cNvCxnSpPr>
            <a:cxnSpLocks/>
            <a:stCxn id="6" idx="1"/>
            <a:endCxn id="22" idx="3"/>
          </p:cNvCxnSpPr>
          <p:nvPr/>
        </p:nvCxnSpPr>
        <p:spPr>
          <a:xfrm flipH="1">
            <a:off x="4885510" y="3678283"/>
            <a:ext cx="2656113" cy="936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C8758265-EE03-97C3-D5F1-E53D25F8AA1F}"/>
              </a:ext>
            </a:extLst>
          </p:cNvPr>
          <p:cNvSpPr/>
          <p:nvPr/>
        </p:nvSpPr>
        <p:spPr>
          <a:xfrm>
            <a:off x="3552858" y="3529148"/>
            <a:ext cx="1332652" cy="4855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FA0F2065-907C-F526-6B88-D2CE06041730}"/>
              </a:ext>
            </a:extLst>
          </p:cNvPr>
          <p:cNvSpPr txBox="1"/>
          <p:nvPr/>
        </p:nvSpPr>
        <p:spPr>
          <a:xfrm>
            <a:off x="8706078" y="5629306"/>
            <a:ext cx="1415772" cy="307777"/>
          </a:xfrm>
          <a:prstGeom prst="rect">
            <a:avLst/>
          </a:prstGeom>
          <a:noFill/>
        </p:spPr>
        <p:txBody>
          <a:bodyPr wrap="none" rtlCol="0">
            <a:spAutoFit/>
          </a:bodyPr>
          <a:lstStyle/>
          <a:p>
            <a:r>
              <a:rPr lang="en-US" altLang="ko-KR" sz="1400" b="1" dirty="0"/>
              <a:t>Squeeze Block</a:t>
            </a:r>
            <a:endParaRPr lang="ko-KR" altLang="en-US" sz="1400" b="1" dirty="0"/>
          </a:p>
        </p:txBody>
      </p:sp>
    </p:spTree>
    <p:extLst>
      <p:ext uri="{BB962C8B-B14F-4D97-AF65-F5344CB8AC3E}">
        <p14:creationId xmlns:p14="http://schemas.microsoft.com/office/powerpoint/2010/main" val="72345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42" name="직사각형 41"/>
          <p:cNvSpPr/>
          <p:nvPr/>
        </p:nvSpPr>
        <p:spPr>
          <a:xfrm>
            <a:off x="4956600" y="4283655"/>
            <a:ext cx="3016477" cy="1196610"/>
          </a:xfrm>
          <a:prstGeom prst="rect">
            <a:avLst/>
          </a:prstGeom>
        </p:spPr>
        <p:txBody>
          <a:bodyPr wrap="square">
            <a:spAutoFit/>
          </a:bodyPr>
          <a:lstStyle/>
          <a:p>
            <a:pPr>
              <a:lnSpc>
                <a:spcPct val="150000"/>
              </a:lnSpc>
            </a:pPr>
            <a:r>
              <a:rPr lang="en-US" altLang="ko-KR" sz="1400" b="1" dirty="0"/>
              <a:t>Rethinking Channel Dimensions </a:t>
            </a:r>
            <a:br>
              <a:rPr lang="en-US" altLang="ko-KR" sz="1400" b="1" dirty="0"/>
            </a:br>
            <a:r>
              <a:rPr lang="en-US" altLang="ko-KR" sz="1400" b="1" dirty="0"/>
              <a:t>for Efficient Model Design (2020)</a:t>
            </a:r>
          </a:p>
          <a:p>
            <a:pPr>
              <a:lnSpc>
                <a:spcPct val="150000"/>
              </a:lnSpc>
            </a:pPr>
            <a:r>
              <a:rPr lang="en-US" altLang="ko-KR" sz="1200" dirty="0">
                <a:solidFill>
                  <a:prstClr val="black">
                    <a:lumMod val="85000"/>
                    <a:lumOff val="15000"/>
                  </a:prstClr>
                </a:solidFill>
              </a:rPr>
              <a:t>NAVER</a:t>
            </a:r>
          </a:p>
          <a:p>
            <a:pPr>
              <a:lnSpc>
                <a:spcPct val="150000"/>
              </a:lnSpc>
            </a:pPr>
            <a:r>
              <a:rPr lang="en-US" altLang="ko-KR" sz="900" dirty="0">
                <a:solidFill>
                  <a:prstClr val="black">
                    <a:lumMod val="85000"/>
                    <a:lumOff val="15000"/>
                  </a:prstClr>
                </a:solidFill>
              </a:rPr>
              <a:t>https://arxiv.org/abs/2007.00992</a:t>
            </a:r>
            <a:endParaRPr lang="ko-KR" altLang="en-US" sz="900" dirty="0">
              <a:solidFill>
                <a:prstClr val="black">
                  <a:lumMod val="85000"/>
                  <a:lumOff val="15000"/>
                </a:prstClr>
              </a:solidFill>
            </a:endParaRPr>
          </a:p>
        </p:txBody>
      </p:sp>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CNN </a:t>
            </a:r>
            <a:r>
              <a:rPr lang="ko-KR" altLang="en-US" sz="1000" kern="0" dirty="0">
                <a:solidFill>
                  <a:prstClr val="white"/>
                </a:solidFill>
              </a:rPr>
              <a:t>모델 변천사</a:t>
            </a:r>
            <a:endParaRPr lang="en-US" altLang="ko-KR" sz="1000" kern="0" dirty="0">
              <a:solidFill>
                <a:prstClr val="white"/>
              </a:solidFill>
            </a:endParaRP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23" name="모서리가 둥근 직사각형 22"/>
          <p:cNvSpPr/>
          <p:nvPr/>
        </p:nvSpPr>
        <p:spPr>
          <a:xfrm>
            <a:off x="639825" y="3648365"/>
            <a:ext cx="676405" cy="27557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prstClr val="white"/>
                </a:solidFill>
              </a:rPr>
              <a:t>START</a:t>
            </a:r>
            <a:endParaRPr lang="ko-KR" altLang="en-US" sz="1100" dirty="0">
              <a:solidFill>
                <a:prstClr val="white"/>
              </a:solidFill>
            </a:endParaRPr>
          </a:p>
        </p:txBody>
      </p:sp>
      <p:cxnSp>
        <p:nvCxnSpPr>
          <p:cNvPr id="25" name="직선 연결선 24"/>
          <p:cNvCxnSpPr/>
          <p:nvPr/>
        </p:nvCxnSpPr>
        <p:spPr>
          <a:xfrm>
            <a:off x="1316230" y="3786151"/>
            <a:ext cx="9018739"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10334969" y="3648361"/>
            <a:ext cx="733081" cy="275572"/>
          </a:xfrm>
          <a:prstGeom prst="roundRect">
            <a:avLst>
              <a:gd name="adj" fmla="val 50000"/>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prstClr val="black">
                    <a:lumMod val="85000"/>
                    <a:lumOff val="15000"/>
                  </a:prstClr>
                </a:solidFill>
              </a:rPr>
              <a:t>FINISH</a:t>
            </a:r>
            <a:endParaRPr lang="ko-KR" altLang="en-US" sz="1100" b="1" dirty="0">
              <a:solidFill>
                <a:prstClr val="black">
                  <a:lumMod val="85000"/>
                  <a:lumOff val="15000"/>
                </a:prstClr>
              </a:solidFill>
            </a:endParaRPr>
          </a:p>
        </p:txBody>
      </p:sp>
      <p:grpSp>
        <p:nvGrpSpPr>
          <p:cNvPr id="27" name="그룹 26"/>
          <p:cNvGrpSpPr/>
          <p:nvPr/>
        </p:nvGrpSpPr>
        <p:grpSpPr>
          <a:xfrm>
            <a:off x="1629379" y="2178970"/>
            <a:ext cx="1179037" cy="1179037"/>
            <a:chOff x="1941534" y="1991667"/>
            <a:chExt cx="864296" cy="864296"/>
          </a:xfrm>
        </p:grpSpPr>
        <p:sp>
          <p:nvSpPr>
            <p:cNvPr id="28" name="타원형 설명선 27"/>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29" name="타원 28"/>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원호 29"/>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1" name="타원 30"/>
          <p:cNvSpPr/>
          <p:nvPr/>
        </p:nvSpPr>
        <p:spPr>
          <a:xfrm>
            <a:off x="2164895"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2" name="타원 31"/>
          <p:cNvSpPr/>
          <p:nvPr/>
        </p:nvSpPr>
        <p:spPr>
          <a:xfrm>
            <a:off x="6356839" y="373214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4" name="타원 33"/>
          <p:cNvSpPr/>
          <p:nvPr/>
        </p:nvSpPr>
        <p:spPr>
          <a:xfrm>
            <a:off x="8528273"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sp>
        <p:nvSpPr>
          <p:cNvPr id="36" name="직사각형 35"/>
          <p:cNvSpPr/>
          <p:nvPr/>
        </p:nvSpPr>
        <p:spPr>
          <a:xfrm>
            <a:off x="772854" y="4283655"/>
            <a:ext cx="2435125" cy="900246"/>
          </a:xfrm>
          <a:prstGeom prst="rect">
            <a:avLst/>
          </a:prstGeom>
        </p:spPr>
        <p:txBody>
          <a:bodyPr wrap="square">
            <a:spAutoFit/>
          </a:bodyPr>
          <a:lstStyle/>
          <a:p>
            <a:pPr>
              <a:lnSpc>
                <a:spcPct val="150000"/>
              </a:lnSpc>
            </a:pPr>
            <a:r>
              <a:rPr lang="en-US" altLang="ko-KR" sz="1400" b="1" dirty="0" err="1">
                <a:solidFill>
                  <a:srgbClr val="FF0000"/>
                </a:solidFill>
              </a:rPr>
              <a:t>EfficientNet</a:t>
            </a:r>
            <a:r>
              <a:rPr lang="en-US" altLang="ko-KR" sz="1400" b="1" dirty="0">
                <a:solidFill>
                  <a:srgbClr val="FF0000"/>
                </a:solidFill>
              </a:rPr>
              <a:t> (2019)</a:t>
            </a:r>
          </a:p>
          <a:p>
            <a:pPr>
              <a:lnSpc>
                <a:spcPct val="150000"/>
              </a:lnSpc>
            </a:pPr>
            <a:r>
              <a:rPr lang="en-US" altLang="ko-KR" sz="1200" dirty="0" err="1"/>
              <a:t>Mingxing</a:t>
            </a:r>
            <a:r>
              <a:rPr lang="en-US" altLang="ko-KR" sz="1200" dirty="0"/>
              <a:t> Tan</a:t>
            </a:r>
          </a:p>
          <a:p>
            <a:pPr>
              <a:lnSpc>
                <a:spcPct val="150000"/>
              </a:lnSpc>
            </a:pPr>
            <a:r>
              <a:rPr lang="en-US" altLang="ko-KR" sz="900" dirty="0">
                <a:solidFill>
                  <a:prstClr val="black">
                    <a:lumMod val="85000"/>
                    <a:lumOff val="15000"/>
                  </a:prstClr>
                </a:solidFill>
              </a:rPr>
              <a:t>https://arxiv.org/abs/1905.11946</a:t>
            </a:r>
            <a:endParaRPr lang="ko-KR" altLang="en-US" sz="900" dirty="0">
              <a:solidFill>
                <a:prstClr val="black">
                  <a:lumMod val="85000"/>
                  <a:lumOff val="15000"/>
                </a:prstClr>
              </a:solidFill>
            </a:endParaRPr>
          </a:p>
        </p:txBody>
      </p:sp>
      <p:sp>
        <p:nvSpPr>
          <p:cNvPr id="52" name="타원 51"/>
          <p:cNvSpPr/>
          <p:nvPr/>
        </p:nvSpPr>
        <p:spPr>
          <a:xfrm>
            <a:off x="4015466" y="373455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prstClr val="white"/>
              </a:solidFill>
            </a:endParaRPr>
          </a:p>
        </p:txBody>
      </p:sp>
      <p:grpSp>
        <p:nvGrpSpPr>
          <p:cNvPr id="53" name="그룹 52"/>
          <p:cNvGrpSpPr/>
          <p:nvPr/>
        </p:nvGrpSpPr>
        <p:grpSpPr>
          <a:xfrm>
            <a:off x="3533947" y="4150270"/>
            <a:ext cx="1179037" cy="1179037"/>
            <a:chOff x="1941534" y="1991667"/>
            <a:chExt cx="864296" cy="864296"/>
          </a:xfrm>
        </p:grpSpPr>
        <p:sp>
          <p:nvSpPr>
            <p:cNvPr id="54" name="타원형 설명선 53"/>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2019</a:t>
              </a:r>
              <a:endParaRPr lang="ko-KR" altLang="en-US" dirty="0">
                <a:solidFill>
                  <a:prstClr val="white"/>
                </a:solidFill>
              </a:endParaRPr>
            </a:p>
          </p:txBody>
        </p:sp>
        <p:sp>
          <p:nvSpPr>
            <p:cNvPr id="55" name="타원 54"/>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원호 55"/>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3" name="모서리가 둥근 직사각형 30">
            <a:extLst>
              <a:ext uri="{FF2B5EF4-FFF2-40B4-BE49-F238E27FC236}">
                <a16:creationId xmlns:a16="http://schemas.microsoft.com/office/drawing/2014/main" id="{F65351C8-BBFD-6F3C-7068-2D1795F6853E}"/>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pSp>
        <p:nvGrpSpPr>
          <p:cNvPr id="35" name="그룹 34">
            <a:extLst>
              <a:ext uri="{FF2B5EF4-FFF2-40B4-BE49-F238E27FC236}">
                <a16:creationId xmlns:a16="http://schemas.microsoft.com/office/drawing/2014/main" id="{2B4646E8-BD50-67F9-DA02-D2D9780885E3}"/>
              </a:ext>
            </a:extLst>
          </p:cNvPr>
          <p:cNvGrpSpPr/>
          <p:nvPr/>
        </p:nvGrpSpPr>
        <p:grpSpPr>
          <a:xfrm>
            <a:off x="5821320" y="2242996"/>
            <a:ext cx="1179037" cy="1179037"/>
            <a:chOff x="1941534" y="1991667"/>
            <a:chExt cx="864296" cy="864296"/>
          </a:xfrm>
        </p:grpSpPr>
        <p:sp>
          <p:nvSpPr>
            <p:cNvPr id="37" name="타원형 설명선 27">
              <a:extLst>
                <a:ext uri="{FF2B5EF4-FFF2-40B4-BE49-F238E27FC236}">
                  <a16:creationId xmlns:a16="http://schemas.microsoft.com/office/drawing/2014/main" id="{6755AE83-9134-C7AE-19E9-F6429EB072FC}"/>
                </a:ext>
              </a:extLst>
            </p:cNvPr>
            <p:cNvSpPr/>
            <p:nvPr/>
          </p:nvSpPr>
          <p:spPr>
            <a:xfrm>
              <a:off x="1941534" y="1991667"/>
              <a:ext cx="864296" cy="864296"/>
            </a:xfrm>
            <a:prstGeom prst="wedgeEllipseCallout">
              <a:avLst>
                <a:gd name="adj1" fmla="val 575"/>
                <a:gd name="adj2" fmla="val 629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2020</a:t>
              </a:r>
              <a:endParaRPr lang="ko-KR" altLang="en-US" dirty="0">
                <a:solidFill>
                  <a:prstClr val="white"/>
                </a:solidFill>
              </a:endParaRPr>
            </a:p>
          </p:txBody>
        </p:sp>
        <p:sp>
          <p:nvSpPr>
            <p:cNvPr id="38" name="타원 37">
              <a:extLst>
                <a:ext uri="{FF2B5EF4-FFF2-40B4-BE49-F238E27FC236}">
                  <a16:creationId xmlns:a16="http://schemas.microsoft.com/office/drawing/2014/main" id="{4F2C0B80-FC6F-8667-7359-7592D83BE853}"/>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원호 38">
              <a:extLst>
                <a:ext uri="{FF2B5EF4-FFF2-40B4-BE49-F238E27FC236}">
                  <a16:creationId xmlns:a16="http://schemas.microsoft.com/office/drawing/2014/main" id="{092E4516-2600-989B-7C18-392D77B9DF26}"/>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0" name="직사각형 39">
            <a:extLst>
              <a:ext uri="{FF2B5EF4-FFF2-40B4-BE49-F238E27FC236}">
                <a16:creationId xmlns:a16="http://schemas.microsoft.com/office/drawing/2014/main" id="{2435781C-1B9D-1C6C-7C48-15DA6A1C2439}"/>
              </a:ext>
            </a:extLst>
          </p:cNvPr>
          <p:cNvSpPr/>
          <p:nvPr/>
        </p:nvSpPr>
        <p:spPr>
          <a:xfrm>
            <a:off x="3097307" y="2210604"/>
            <a:ext cx="2435125" cy="919611"/>
          </a:xfrm>
          <a:prstGeom prst="rect">
            <a:avLst/>
          </a:prstGeom>
        </p:spPr>
        <p:txBody>
          <a:bodyPr wrap="square">
            <a:spAutoFit/>
          </a:bodyPr>
          <a:lstStyle/>
          <a:p>
            <a:pPr>
              <a:lnSpc>
                <a:spcPct val="150000"/>
              </a:lnSpc>
            </a:pPr>
            <a:r>
              <a:rPr lang="en-US" altLang="ko-KR" sz="1400" b="1" dirty="0" err="1">
                <a:solidFill>
                  <a:prstClr val="black">
                    <a:lumMod val="85000"/>
                    <a:lumOff val="15000"/>
                  </a:prstClr>
                </a:solidFill>
              </a:rPr>
              <a:t>MobileNet</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V3</a:t>
            </a:r>
            <a:r>
              <a:rPr lang="ko-KR" altLang="en-US" sz="1400" b="1" dirty="0">
                <a:solidFill>
                  <a:prstClr val="black">
                    <a:lumMod val="85000"/>
                    <a:lumOff val="15000"/>
                  </a:prstClr>
                </a:solidFill>
              </a:rPr>
              <a:t> </a:t>
            </a:r>
            <a:r>
              <a:rPr lang="en-US" altLang="ko-KR" sz="1400" b="1" dirty="0">
                <a:solidFill>
                  <a:prstClr val="black">
                    <a:lumMod val="85000"/>
                    <a:lumOff val="15000"/>
                  </a:prstClr>
                </a:solidFill>
              </a:rPr>
              <a:t>(2019)</a:t>
            </a:r>
          </a:p>
          <a:p>
            <a:pPr>
              <a:lnSpc>
                <a:spcPct val="150000"/>
              </a:lnSpc>
            </a:pPr>
            <a:r>
              <a:rPr lang="en-US" altLang="ko-KR" sz="1400" dirty="0"/>
              <a:t>Google</a:t>
            </a:r>
          </a:p>
          <a:p>
            <a:pPr>
              <a:lnSpc>
                <a:spcPct val="150000"/>
              </a:lnSpc>
            </a:pPr>
            <a:r>
              <a:rPr lang="en-US" altLang="ko-KR" sz="900" dirty="0">
                <a:solidFill>
                  <a:prstClr val="black">
                    <a:lumMod val="85000"/>
                    <a:lumOff val="15000"/>
                  </a:prstClr>
                </a:solidFill>
              </a:rPr>
              <a:t>https://arxiv.org/abs/1905.02244</a:t>
            </a:r>
            <a:endParaRPr lang="ko-KR" altLang="en-US" sz="900" dirty="0">
              <a:solidFill>
                <a:prstClr val="black">
                  <a:lumMod val="85000"/>
                  <a:lumOff val="15000"/>
                </a:prstClr>
              </a:solidFill>
            </a:endParaRPr>
          </a:p>
        </p:txBody>
      </p:sp>
      <p:grpSp>
        <p:nvGrpSpPr>
          <p:cNvPr id="41" name="그룹 40">
            <a:extLst>
              <a:ext uri="{FF2B5EF4-FFF2-40B4-BE49-F238E27FC236}">
                <a16:creationId xmlns:a16="http://schemas.microsoft.com/office/drawing/2014/main" id="{E3019FF4-A6F2-6681-CD10-751D12B0F822}"/>
              </a:ext>
            </a:extLst>
          </p:cNvPr>
          <p:cNvGrpSpPr/>
          <p:nvPr/>
        </p:nvGrpSpPr>
        <p:grpSpPr>
          <a:xfrm>
            <a:off x="8046754" y="4150270"/>
            <a:ext cx="1179037" cy="1179037"/>
            <a:chOff x="1941534" y="1991667"/>
            <a:chExt cx="864296" cy="864296"/>
          </a:xfrm>
        </p:grpSpPr>
        <p:sp>
          <p:nvSpPr>
            <p:cNvPr id="43" name="타원형 설명선 53">
              <a:extLst>
                <a:ext uri="{FF2B5EF4-FFF2-40B4-BE49-F238E27FC236}">
                  <a16:creationId xmlns:a16="http://schemas.microsoft.com/office/drawing/2014/main" id="{FFEBBF2D-BE4B-3D82-7EFC-34F5A564712F}"/>
                </a:ext>
              </a:extLst>
            </p:cNvPr>
            <p:cNvSpPr/>
            <p:nvPr/>
          </p:nvSpPr>
          <p:spPr>
            <a:xfrm>
              <a:off x="1941534" y="1991667"/>
              <a:ext cx="864296" cy="864296"/>
            </a:xfrm>
            <a:prstGeom prst="wedgeEllipseCallout">
              <a:avLst>
                <a:gd name="adj1" fmla="val -1849"/>
                <a:gd name="adj2" fmla="val -6393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prstClr val="white"/>
                  </a:solidFill>
                </a:rPr>
                <a:t>2021</a:t>
              </a:r>
              <a:endParaRPr lang="ko-KR" altLang="en-US" dirty="0">
                <a:solidFill>
                  <a:prstClr val="white"/>
                </a:solidFill>
              </a:endParaRPr>
            </a:p>
          </p:txBody>
        </p:sp>
        <p:sp>
          <p:nvSpPr>
            <p:cNvPr id="44" name="타원 43">
              <a:extLst>
                <a:ext uri="{FF2B5EF4-FFF2-40B4-BE49-F238E27FC236}">
                  <a16:creationId xmlns:a16="http://schemas.microsoft.com/office/drawing/2014/main" id="{122469A1-AB00-DD86-708F-0602AF35AEB5}"/>
                </a:ext>
              </a:extLst>
            </p:cNvPr>
            <p:cNvSpPr/>
            <p:nvPr/>
          </p:nvSpPr>
          <p:spPr>
            <a:xfrm>
              <a:off x="2021942" y="2072076"/>
              <a:ext cx="703477" cy="703477"/>
            </a:xfrm>
            <a:prstGeom prst="ellipse">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원호 44">
              <a:extLst>
                <a:ext uri="{FF2B5EF4-FFF2-40B4-BE49-F238E27FC236}">
                  <a16:creationId xmlns:a16="http://schemas.microsoft.com/office/drawing/2014/main" id="{27E5CE88-B8CD-0477-61CC-5DAD9275CD94}"/>
                </a:ext>
              </a:extLst>
            </p:cNvPr>
            <p:cNvSpPr/>
            <p:nvPr/>
          </p:nvSpPr>
          <p:spPr>
            <a:xfrm>
              <a:off x="2021942" y="2072076"/>
              <a:ext cx="703477" cy="703477"/>
            </a:xfrm>
            <a:prstGeom prst="arc">
              <a:avLst>
                <a:gd name="adj1" fmla="val 16200000"/>
                <a:gd name="adj2" fmla="val 10673066"/>
              </a:avLst>
            </a:prstGeom>
            <a:noFill/>
            <a:ln w="444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6" name="직사각형 45">
            <a:extLst>
              <a:ext uri="{FF2B5EF4-FFF2-40B4-BE49-F238E27FC236}">
                <a16:creationId xmlns:a16="http://schemas.microsoft.com/office/drawing/2014/main" id="{BD4188A4-4B15-219B-7560-3D99D378DD3D}"/>
              </a:ext>
            </a:extLst>
          </p:cNvPr>
          <p:cNvSpPr/>
          <p:nvPr/>
        </p:nvSpPr>
        <p:spPr>
          <a:xfrm>
            <a:off x="7518158" y="2210604"/>
            <a:ext cx="4990206" cy="1104277"/>
          </a:xfrm>
          <a:prstGeom prst="rect">
            <a:avLst/>
          </a:prstGeom>
        </p:spPr>
        <p:txBody>
          <a:bodyPr wrap="square">
            <a:spAutoFit/>
          </a:bodyPr>
          <a:lstStyle/>
          <a:p>
            <a:pPr>
              <a:lnSpc>
                <a:spcPct val="150000"/>
              </a:lnSpc>
            </a:pPr>
            <a:r>
              <a:rPr lang="en-US" altLang="ko-KR" sz="1400" b="1" dirty="0" err="1"/>
              <a:t>NFNet</a:t>
            </a:r>
            <a:r>
              <a:rPr lang="ko-KR" altLang="en-US" sz="1400" b="1" dirty="0"/>
              <a:t> </a:t>
            </a:r>
            <a:r>
              <a:rPr lang="en-US" altLang="ko-KR" sz="1400" b="1" dirty="0"/>
              <a:t>(2021)</a:t>
            </a:r>
          </a:p>
          <a:p>
            <a:pPr>
              <a:lnSpc>
                <a:spcPct val="150000"/>
              </a:lnSpc>
            </a:pPr>
            <a:r>
              <a:rPr lang="en-US" altLang="ko-KR" sz="1100" b="0" i="0" strike="noStrike" dirty="0">
                <a:effectLst/>
                <a:latin typeface="Lucida Grande"/>
              </a:rPr>
              <a:t>Andrew Brock</a:t>
            </a:r>
            <a:r>
              <a:rPr lang="en-US" altLang="ko-KR" sz="1100" b="0" i="0" dirty="0">
                <a:effectLst/>
                <a:latin typeface="Lucida Grande"/>
              </a:rPr>
              <a:t>, </a:t>
            </a:r>
            <a:r>
              <a:rPr lang="en-US" altLang="ko-KR" sz="1100" b="0" i="0" strike="noStrike" dirty="0">
                <a:effectLst/>
                <a:latin typeface="Lucida Grande"/>
              </a:rPr>
              <a:t>Soham De</a:t>
            </a:r>
            <a:r>
              <a:rPr lang="en-US" altLang="ko-KR" sz="1100" b="0" i="0" dirty="0">
                <a:effectLst/>
                <a:latin typeface="Lucida Grande"/>
              </a:rPr>
              <a:t>, </a:t>
            </a:r>
            <a:br>
              <a:rPr lang="en-US" altLang="ko-KR" sz="1100" b="0" i="0" dirty="0">
                <a:effectLst/>
                <a:latin typeface="Lucida Grande"/>
              </a:rPr>
            </a:br>
            <a:r>
              <a:rPr lang="en-US" altLang="ko-KR" sz="1100" b="0" i="0" strike="noStrike" dirty="0">
                <a:effectLst/>
                <a:latin typeface="Lucida Grande"/>
              </a:rPr>
              <a:t>Samuel L. Smith</a:t>
            </a:r>
            <a:r>
              <a:rPr lang="en-US" altLang="ko-KR" sz="1100" b="0" i="0" dirty="0">
                <a:effectLst/>
                <a:latin typeface="Lucida Grande"/>
              </a:rPr>
              <a:t>, </a:t>
            </a:r>
            <a:r>
              <a:rPr lang="en-US" altLang="ko-KR" sz="1100" b="0" i="0" strike="noStrike" dirty="0">
                <a:effectLst/>
                <a:latin typeface="Lucida Grande"/>
              </a:rPr>
              <a:t>Karen </a:t>
            </a:r>
            <a:r>
              <a:rPr lang="en-US" altLang="ko-KR" sz="1100" b="0" i="0" strike="noStrike" dirty="0" err="1">
                <a:effectLst/>
                <a:latin typeface="Lucida Grande"/>
              </a:rPr>
              <a:t>Simonyan</a:t>
            </a:r>
            <a:endParaRPr lang="en-US" altLang="ko-KR" sz="1100" dirty="0"/>
          </a:p>
          <a:p>
            <a:pPr>
              <a:lnSpc>
                <a:spcPct val="150000"/>
              </a:lnSpc>
            </a:pPr>
            <a:r>
              <a:rPr lang="en-US" altLang="ko-KR" sz="900" dirty="0">
                <a:solidFill>
                  <a:prstClr val="black">
                    <a:lumMod val="85000"/>
                    <a:lumOff val="15000"/>
                  </a:prstClr>
                </a:solidFill>
              </a:rPr>
              <a:t>https://arxiv.org/abs/2102.06171</a:t>
            </a:r>
            <a:endParaRPr lang="ko-KR" altLang="en-US" sz="900" dirty="0">
              <a:solidFill>
                <a:prstClr val="black">
                  <a:lumMod val="85000"/>
                  <a:lumOff val="15000"/>
                </a:prstClr>
              </a:solidFill>
            </a:endParaRPr>
          </a:p>
        </p:txBody>
      </p:sp>
    </p:spTree>
    <p:extLst>
      <p:ext uri="{BB962C8B-B14F-4D97-AF65-F5344CB8AC3E}">
        <p14:creationId xmlns:p14="http://schemas.microsoft.com/office/powerpoint/2010/main" val="1278259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0" name="TextBox 19">
            <a:extLst>
              <a:ext uri="{FF2B5EF4-FFF2-40B4-BE49-F238E27FC236}">
                <a16:creationId xmlns:a16="http://schemas.microsoft.com/office/drawing/2014/main" id="{315E2488-1C48-1BAF-2F82-E797004BD067}"/>
              </a:ext>
            </a:extLst>
          </p:cNvPr>
          <p:cNvSpPr txBox="1"/>
          <p:nvPr/>
        </p:nvSpPr>
        <p:spPr>
          <a:xfrm>
            <a:off x="2063362" y="5783194"/>
            <a:ext cx="3021853" cy="307777"/>
          </a:xfrm>
          <a:prstGeom prst="rect">
            <a:avLst/>
          </a:prstGeom>
          <a:noFill/>
        </p:spPr>
        <p:txBody>
          <a:bodyPr wrap="none" rtlCol="0">
            <a:spAutoFit/>
          </a:bodyPr>
          <a:lstStyle/>
          <a:p>
            <a:r>
              <a:rPr lang="en-US" altLang="ko-KR" sz="1400" b="1" dirty="0"/>
              <a:t>Squeeze Block </a:t>
            </a:r>
            <a:r>
              <a:rPr lang="ko-KR" altLang="en-US" sz="1400" b="1" dirty="0"/>
              <a:t>적용 </a:t>
            </a:r>
            <a:r>
              <a:rPr lang="en-US" altLang="ko-KR" sz="1400" b="1" dirty="0"/>
              <a:t>(</a:t>
            </a:r>
            <a:r>
              <a:rPr lang="en-US" altLang="ko-KR" sz="1400" b="1" dirty="0">
                <a:solidFill>
                  <a:srgbClr val="FF0000"/>
                </a:solidFill>
              </a:rPr>
              <a:t>Resnet </a:t>
            </a:r>
            <a:r>
              <a:rPr lang="ko-KR" altLang="en-US" sz="1400" b="1" dirty="0">
                <a:solidFill>
                  <a:srgbClr val="FF0000"/>
                </a:solidFill>
              </a:rPr>
              <a:t>예시</a:t>
            </a:r>
            <a:r>
              <a:rPr lang="en-US" altLang="ko-KR" sz="1400" b="1" dirty="0"/>
              <a:t>)</a:t>
            </a:r>
            <a:endParaRPr lang="ko-KR" altLang="en-US" sz="1400" b="1" dirty="0"/>
          </a:p>
        </p:txBody>
      </p:sp>
      <p:sp>
        <p:nvSpPr>
          <p:cNvPr id="26" name="TextBox 25">
            <a:extLst>
              <a:ext uri="{FF2B5EF4-FFF2-40B4-BE49-F238E27FC236}">
                <a16:creationId xmlns:a16="http://schemas.microsoft.com/office/drawing/2014/main" id="{FA0F2065-907C-F526-6B88-D2CE06041730}"/>
              </a:ext>
            </a:extLst>
          </p:cNvPr>
          <p:cNvSpPr txBox="1"/>
          <p:nvPr/>
        </p:nvSpPr>
        <p:spPr>
          <a:xfrm>
            <a:off x="7213550" y="5990064"/>
            <a:ext cx="3965316" cy="307777"/>
          </a:xfrm>
          <a:prstGeom prst="rect">
            <a:avLst/>
          </a:prstGeom>
          <a:noFill/>
        </p:spPr>
        <p:txBody>
          <a:bodyPr wrap="none" rtlCol="0">
            <a:spAutoFit/>
          </a:bodyPr>
          <a:lstStyle/>
          <a:p>
            <a:r>
              <a:rPr lang="en-US" altLang="ko-KR" sz="1400" b="1" dirty="0"/>
              <a:t>Squeeze Block (</a:t>
            </a:r>
            <a:r>
              <a:rPr lang="en-US" altLang="ko-KR" sz="1400" b="1" dirty="0">
                <a:solidFill>
                  <a:srgbClr val="FF0000"/>
                </a:solidFill>
              </a:rPr>
              <a:t>Separable Convolution </a:t>
            </a:r>
            <a:r>
              <a:rPr lang="ko-KR" altLang="en-US" sz="1400" b="1" dirty="0">
                <a:solidFill>
                  <a:srgbClr val="FF0000"/>
                </a:solidFill>
              </a:rPr>
              <a:t>예시</a:t>
            </a:r>
            <a:r>
              <a:rPr lang="en-US" altLang="ko-KR" sz="1400" b="1" dirty="0"/>
              <a:t>)</a:t>
            </a:r>
            <a:endParaRPr lang="ko-KR" altLang="en-US" sz="1400" b="1" dirty="0"/>
          </a:p>
        </p:txBody>
      </p:sp>
      <p:pic>
        <p:nvPicPr>
          <p:cNvPr id="9220" name="Picture 4" descr="ArcFace - ResNetFace / SE-LResNet50E-IR">
            <a:extLst>
              <a:ext uri="{FF2B5EF4-FFF2-40B4-BE49-F238E27FC236}">
                <a16:creationId xmlns:a16="http://schemas.microsoft.com/office/drawing/2014/main" id="{BA70C296-CBE6-7A05-F787-1590D7EC2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5" y="1927263"/>
            <a:ext cx="4727707" cy="385593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B291CF66-53D0-5AD9-C304-431C52C9E942}"/>
              </a:ext>
            </a:extLst>
          </p:cNvPr>
          <p:cNvPicPr>
            <a:picLocks noChangeAspect="1"/>
          </p:cNvPicPr>
          <p:nvPr/>
        </p:nvPicPr>
        <p:blipFill>
          <a:blip r:embed="rId4"/>
          <a:stretch>
            <a:fillRect/>
          </a:stretch>
        </p:blipFill>
        <p:spPr>
          <a:xfrm>
            <a:off x="6778767" y="1586141"/>
            <a:ext cx="4834882" cy="4396537"/>
          </a:xfrm>
          <a:prstGeom prst="rect">
            <a:avLst/>
          </a:prstGeom>
        </p:spPr>
      </p:pic>
      <p:sp>
        <p:nvSpPr>
          <p:cNvPr id="19" name="직사각형 18">
            <a:extLst>
              <a:ext uri="{FF2B5EF4-FFF2-40B4-BE49-F238E27FC236}">
                <a16:creationId xmlns:a16="http://schemas.microsoft.com/office/drawing/2014/main" id="{F548FEC4-E76E-7033-0B2F-690135B70F4F}"/>
              </a:ext>
            </a:extLst>
          </p:cNvPr>
          <p:cNvSpPr/>
          <p:nvPr/>
        </p:nvSpPr>
        <p:spPr>
          <a:xfrm>
            <a:off x="7045236" y="4395652"/>
            <a:ext cx="2934788" cy="2286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D4D56E6-0956-7FD7-3D8E-8CE407D4B609}"/>
              </a:ext>
            </a:extLst>
          </p:cNvPr>
          <p:cNvSpPr/>
          <p:nvPr/>
        </p:nvSpPr>
        <p:spPr>
          <a:xfrm>
            <a:off x="3574289" y="2516777"/>
            <a:ext cx="2025322" cy="21074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3EA4D761-A5A0-353C-F921-897B242CDF16}"/>
              </a:ext>
            </a:extLst>
          </p:cNvPr>
          <p:cNvSpPr/>
          <p:nvPr/>
        </p:nvSpPr>
        <p:spPr>
          <a:xfrm>
            <a:off x="3119820" y="4624252"/>
            <a:ext cx="1696020" cy="3077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148E282E-4E9B-E093-2F30-095D4C9ED459}"/>
              </a:ext>
            </a:extLst>
          </p:cNvPr>
          <p:cNvCxnSpPr>
            <a:cxnSpLocks/>
            <a:stCxn id="19" idx="1"/>
          </p:cNvCxnSpPr>
          <p:nvPr/>
        </p:nvCxnSpPr>
        <p:spPr>
          <a:xfrm flipH="1">
            <a:off x="4815840" y="4509952"/>
            <a:ext cx="2229396" cy="268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54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3613553" cy="307777"/>
          </a:xfrm>
          <a:prstGeom prst="rect">
            <a:avLst/>
          </a:prstGeom>
          <a:noFill/>
        </p:spPr>
        <p:txBody>
          <a:bodyPr wrap="none" rtlCol="0">
            <a:spAutoFit/>
          </a:bodyPr>
          <a:lstStyle/>
          <a:p>
            <a:r>
              <a:rPr lang="en-US" altLang="ko-KR" sz="1400" b="1" dirty="0"/>
              <a:t>Squeeze-and-Excitation</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https://github.com/gellston/DeepLearningStudy/blob/main/torch/model/SEMobileNetV1.py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1353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Squeeze-and-Excitation (2017)</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3272739" y="5587022"/>
            <a:ext cx="56465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Squeeze-and-Excitation</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ko-KR" altLang="en-US" sz="1200" dirty="0">
                <a:solidFill>
                  <a:prstClr val="black">
                    <a:lumMod val="85000"/>
                    <a:lumOff val="15000"/>
                  </a:prstClr>
                </a:solidFill>
              </a:rPr>
              <a:t>중요한 채널에 가중치를 부여하여 성능 향상</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Sequeeze</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중요한 채널을 부각시키는 효과가 있어 성능향상에 도움을 줌</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0" name="그림 9">
            <a:extLst>
              <a:ext uri="{FF2B5EF4-FFF2-40B4-BE49-F238E27FC236}">
                <a16:creationId xmlns:a16="http://schemas.microsoft.com/office/drawing/2014/main" id="{64D3827D-D242-7E3F-800F-574C04A2FCBB}"/>
              </a:ext>
            </a:extLst>
          </p:cNvPr>
          <p:cNvPicPr>
            <a:picLocks noChangeAspect="1"/>
          </p:cNvPicPr>
          <p:nvPr/>
        </p:nvPicPr>
        <p:blipFill>
          <a:blip r:embed="rId3"/>
          <a:stretch>
            <a:fillRect/>
          </a:stretch>
        </p:blipFill>
        <p:spPr>
          <a:xfrm>
            <a:off x="1633536" y="2696543"/>
            <a:ext cx="8924925" cy="2276475"/>
          </a:xfrm>
          <a:prstGeom prst="rect">
            <a:avLst/>
          </a:prstGeom>
        </p:spPr>
      </p:pic>
    </p:spTree>
    <p:extLst>
      <p:ext uri="{BB962C8B-B14F-4D97-AF65-F5344CB8AC3E}">
        <p14:creationId xmlns:p14="http://schemas.microsoft.com/office/powerpoint/2010/main" val="2417007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1" name="TextBox 10">
            <a:extLst>
              <a:ext uri="{FF2B5EF4-FFF2-40B4-BE49-F238E27FC236}">
                <a16:creationId xmlns:a16="http://schemas.microsoft.com/office/drawing/2014/main" id="{E7819FBD-1E5E-6100-430B-780F85125DAF}"/>
              </a:ext>
            </a:extLst>
          </p:cNvPr>
          <p:cNvSpPr txBox="1"/>
          <p:nvPr/>
        </p:nvSpPr>
        <p:spPr>
          <a:xfrm>
            <a:off x="4934542" y="4328132"/>
            <a:ext cx="2818913" cy="523220"/>
          </a:xfrm>
          <a:prstGeom prst="rect">
            <a:avLst/>
          </a:prstGeom>
          <a:noFill/>
        </p:spPr>
        <p:txBody>
          <a:bodyPr wrap="none" rtlCol="0">
            <a:spAutoFit/>
          </a:bodyPr>
          <a:lstStyle/>
          <a:p>
            <a:pPr algn="ctr"/>
            <a:r>
              <a:rPr lang="en-US" altLang="ko-KR" sz="1400" b="1" dirty="0"/>
              <a:t>MobileNetV2 (2018) – Google</a:t>
            </a:r>
            <a:br>
              <a:rPr lang="en-US" altLang="ko-KR" sz="1400" b="1" dirty="0"/>
            </a:br>
            <a:r>
              <a:rPr lang="en-US" altLang="ko-KR" sz="1400" dirty="0">
                <a:solidFill>
                  <a:prstClr val="black">
                    <a:lumMod val="85000"/>
                    <a:lumOff val="15000"/>
                  </a:prstClr>
                </a:solidFill>
                <a:hlinkClick r:id="rId3"/>
              </a:rPr>
              <a:t>https://arxiv.org/abs/1801.04381</a:t>
            </a:r>
            <a:endParaRPr lang="ko-KR" altLang="en-US" sz="1400" b="1" dirty="0"/>
          </a:p>
        </p:txBody>
      </p:sp>
      <p:sp>
        <p:nvSpPr>
          <p:cNvPr id="12" name="직사각형 11">
            <a:extLst>
              <a:ext uri="{FF2B5EF4-FFF2-40B4-BE49-F238E27FC236}">
                <a16:creationId xmlns:a16="http://schemas.microsoft.com/office/drawing/2014/main" id="{EEFB3874-B108-AFB2-7F62-4B8E2964CC3A}"/>
              </a:ext>
            </a:extLst>
          </p:cNvPr>
          <p:cNvSpPr/>
          <p:nvPr/>
        </p:nvSpPr>
        <p:spPr>
          <a:xfrm>
            <a:off x="-46761" y="5280419"/>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Separable Convolution</a:t>
            </a:r>
          </a:p>
          <a:p>
            <a:pPr algn="ctr">
              <a:lnSpc>
                <a:spcPct val="150000"/>
              </a:lnSpc>
            </a:pPr>
            <a:r>
              <a:rPr lang="en-US" altLang="ko-KR" sz="900" dirty="0">
                <a:solidFill>
                  <a:prstClr val="black">
                    <a:lumMod val="85000"/>
                    <a:lumOff val="15000"/>
                  </a:prstClr>
                </a:solidFill>
              </a:rPr>
              <a:t>Convolution </a:t>
            </a:r>
            <a:r>
              <a:rPr lang="ko-KR" altLang="en-US" sz="900" dirty="0">
                <a:solidFill>
                  <a:prstClr val="black">
                    <a:lumMod val="85000"/>
                    <a:lumOff val="15000"/>
                  </a:prstClr>
                </a:solidFill>
              </a:rPr>
              <a:t>파라미터 최소화</a:t>
            </a: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직사각형 16">
            <a:extLst>
              <a:ext uri="{FF2B5EF4-FFF2-40B4-BE49-F238E27FC236}">
                <a16:creationId xmlns:a16="http://schemas.microsoft.com/office/drawing/2014/main" id="{DC715E8A-D68A-2AE8-F2FB-7AF63762FEBB}"/>
              </a:ext>
            </a:extLst>
          </p:cNvPr>
          <p:cNvSpPr/>
          <p:nvPr/>
        </p:nvSpPr>
        <p:spPr>
          <a:xfrm>
            <a:off x="2328145" y="5280419"/>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Inverted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3" name="직사각형 12">
            <a:extLst>
              <a:ext uri="{FF2B5EF4-FFF2-40B4-BE49-F238E27FC236}">
                <a16:creationId xmlns:a16="http://schemas.microsoft.com/office/drawing/2014/main" id="{8DCDAC40-DFF4-9258-8B24-4E13469F0966}"/>
              </a:ext>
            </a:extLst>
          </p:cNvPr>
          <p:cNvSpPr/>
          <p:nvPr/>
        </p:nvSpPr>
        <p:spPr>
          <a:xfrm>
            <a:off x="6011242" y="5286707"/>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err="1">
                <a:solidFill>
                  <a:prstClr val="black">
                    <a:lumMod val="85000"/>
                    <a:lumOff val="15000"/>
                  </a:prstClr>
                </a:solidFill>
              </a:rPr>
              <a:t>Depthwise</a:t>
            </a:r>
            <a:r>
              <a:rPr lang="ko-KR" altLang="en-US" sz="1200" dirty="0">
                <a:solidFill>
                  <a:prstClr val="black">
                    <a:lumMod val="85000"/>
                    <a:lumOff val="15000"/>
                  </a:prstClr>
                </a:solidFill>
              </a:rPr>
              <a:t>와 </a:t>
            </a:r>
            <a:r>
              <a:rPr lang="en-US" altLang="ko-KR" sz="1200" dirty="0">
                <a:solidFill>
                  <a:prstClr val="black">
                    <a:lumMod val="85000"/>
                    <a:lumOff val="15000"/>
                  </a:prstClr>
                </a:solidFill>
              </a:rPr>
              <a:t>Pointwise</a:t>
            </a:r>
            <a:r>
              <a:rPr lang="ko-KR" altLang="en-US" sz="1200" dirty="0">
                <a:solidFill>
                  <a:prstClr val="black">
                    <a:lumMod val="85000"/>
                    <a:lumOff val="15000"/>
                  </a:prstClr>
                </a:solidFill>
              </a:rPr>
              <a:t>사이에 </a:t>
            </a:r>
            <a:r>
              <a:rPr lang="en-US" altLang="ko-KR" sz="1200" dirty="0">
                <a:solidFill>
                  <a:prstClr val="black">
                    <a:lumMod val="85000"/>
                    <a:lumOff val="15000"/>
                  </a:prstClr>
                </a:solidFill>
              </a:rPr>
              <a:t>BN</a:t>
            </a:r>
            <a:r>
              <a:rPr lang="ko-KR" altLang="en-US" sz="1200" dirty="0">
                <a:solidFill>
                  <a:prstClr val="black">
                    <a:lumMod val="85000"/>
                    <a:lumOff val="15000"/>
                  </a:prstClr>
                </a:solidFill>
              </a:rPr>
              <a:t> 배치</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약간의 성능 향상 및 </a:t>
            </a:r>
            <a:r>
              <a:rPr lang="en-US" altLang="ko-KR" sz="900" dirty="0">
                <a:solidFill>
                  <a:prstClr val="black">
                    <a:lumMod val="85000"/>
                    <a:lumOff val="15000"/>
                  </a:prstClr>
                </a:solidFill>
              </a:rPr>
              <a:t>covariate shift</a:t>
            </a:r>
            <a:r>
              <a:rPr lang="ko-KR" altLang="en-US" sz="900" dirty="0">
                <a:solidFill>
                  <a:prstClr val="black">
                    <a:lumMod val="85000"/>
                    <a:lumOff val="15000"/>
                  </a:prstClr>
                </a:solidFill>
              </a:rPr>
              <a:t>방지</a:t>
            </a:r>
          </a:p>
        </p:txBody>
      </p:sp>
      <p:sp>
        <p:nvSpPr>
          <p:cNvPr id="14" name="직사각형 13">
            <a:extLst>
              <a:ext uri="{FF2B5EF4-FFF2-40B4-BE49-F238E27FC236}">
                <a16:creationId xmlns:a16="http://schemas.microsoft.com/office/drawing/2014/main" id="{9C149C2D-3978-D5B9-1CDB-EC69CF270CEF}"/>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Relu6 activation</a:t>
            </a:r>
          </a:p>
          <a:p>
            <a:pPr algn="ctr">
              <a:lnSpc>
                <a:spcPct val="150000"/>
              </a:lnSpc>
            </a:pPr>
            <a:r>
              <a:rPr lang="en-US" altLang="ko-KR" sz="900" dirty="0">
                <a:solidFill>
                  <a:prstClr val="black">
                    <a:lumMod val="85000"/>
                    <a:lumOff val="15000"/>
                  </a:prstClr>
                </a:solidFill>
              </a:rPr>
              <a:t>fixed point</a:t>
            </a:r>
            <a:r>
              <a:rPr lang="ko-KR" altLang="en-US" sz="900" dirty="0">
                <a:solidFill>
                  <a:prstClr val="black">
                    <a:lumMod val="85000"/>
                    <a:lumOff val="15000"/>
                  </a:prstClr>
                </a:solidFill>
              </a:rPr>
              <a:t>시 성능 향상</a:t>
            </a:r>
            <a:r>
              <a:rPr lang="en-US" altLang="ko-KR" sz="900" dirty="0">
                <a:solidFill>
                  <a:prstClr val="black">
                    <a:lumMod val="85000"/>
                    <a:lumOff val="15000"/>
                  </a:prstClr>
                </a:solidFill>
              </a:rPr>
              <a:t>, sparse</a:t>
            </a:r>
            <a:r>
              <a:rPr lang="ko-KR" altLang="en-US" sz="900" dirty="0">
                <a:solidFill>
                  <a:prstClr val="black">
                    <a:lumMod val="85000"/>
                    <a:lumOff val="15000"/>
                  </a:prstClr>
                </a:solidFill>
              </a:rPr>
              <a:t>데이터 학습에 유리</a:t>
            </a:r>
          </a:p>
        </p:txBody>
      </p:sp>
      <p:pic>
        <p:nvPicPr>
          <p:cNvPr id="4" name="그림 3">
            <a:extLst>
              <a:ext uri="{FF2B5EF4-FFF2-40B4-BE49-F238E27FC236}">
                <a16:creationId xmlns:a16="http://schemas.microsoft.com/office/drawing/2014/main" id="{67533D13-9A8D-2468-E665-B5832A52A724}"/>
              </a:ext>
            </a:extLst>
          </p:cNvPr>
          <p:cNvPicPr>
            <a:picLocks noChangeAspect="1"/>
          </p:cNvPicPr>
          <p:nvPr/>
        </p:nvPicPr>
        <p:blipFill>
          <a:blip r:embed="rId4"/>
          <a:stretch>
            <a:fillRect/>
          </a:stretch>
        </p:blipFill>
        <p:spPr>
          <a:xfrm>
            <a:off x="4532826" y="1495952"/>
            <a:ext cx="3622343" cy="2704789"/>
          </a:xfrm>
          <a:prstGeom prst="rect">
            <a:avLst/>
          </a:prstGeom>
        </p:spPr>
      </p:pic>
    </p:spTree>
    <p:extLst>
      <p:ext uri="{BB962C8B-B14F-4D97-AF65-F5344CB8AC3E}">
        <p14:creationId xmlns:p14="http://schemas.microsoft.com/office/powerpoint/2010/main" val="4091826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6BB73A10-C3B4-2877-11EB-BA204299ADC0}"/>
              </a:ext>
            </a:extLst>
          </p:cNvPr>
          <p:cNvPicPr>
            <a:picLocks noChangeAspect="1"/>
          </p:cNvPicPr>
          <p:nvPr/>
        </p:nvPicPr>
        <p:blipFill>
          <a:blip r:embed="rId2"/>
          <a:stretch>
            <a:fillRect/>
          </a:stretch>
        </p:blipFill>
        <p:spPr>
          <a:xfrm>
            <a:off x="6752138" y="1676235"/>
            <a:ext cx="4560596" cy="440416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MobileNetV2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915011"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7184149" y="3509554"/>
            <a:ext cx="3971531" cy="20639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489940" y="3618256"/>
            <a:ext cx="3694209" cy="923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635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851B0205-CDA1-51BC-F229-D9292F998DE0}"/>
              </a:ext>
            </a:extLst>
          </p:cNvPr>
          <p:cNvPicPr>
            <a:picLocks noChangeAspect="1"/>
          </p:cNvPicPr>
          <p:nvPr/>
        </p:nvPicPr>
        <p:blipFill>
          <a:blip r:embed="rId2"/>
          <a:stretch>
            <a:fillRect/>
          </a:stretch>
        </p:blipFill>
        <p:spPr>
          <a:xfrm>
            <a:off x="384192" y="2629988"/>
            <a:ext cx="5980267" cy="2260360"/>
          </a:xfrm>
          <a:prstGeom prst="rect">
            <a:avLst/>
          </a:prstGeom>
        </p:spPr>
      </p:pic>
      <p:pic>
        <p:nvPicPr>
          <p:cNvPr id="3" name="그림 2">
            <a:extLst>
              <a:ext uri="{FF2B5EF4-FFF2-40B4-BE49-F238E27FC236}">
                <a16:creationId xmlns:a16="http://schemas.microsoft.com/office/drawing/2014/main" id="{BB2E08F0-E9B1-BDFA-C068-88EBA7DEA510}"/>
              </a:ext>
            </a:extLst>
          </p:cNvPr>
          <p:cNvPicPr>
            <a:picLocks noChangeAspect="1"/>
          </p:cNvPicPr>
          <p:nvPr/>
        </p:nvPicPr>
        <p:blipFill>
          <a:blip r:embed="rId3"/>
          <a:stretch>
            <a:fillRect/>
          </a:stretch>
        </p:blipFill>
        <p:spPr>
          <a:xfrm>
            <a:off x="6679860" y="1526294"/>
            <a:ext cx="4903848" cy="4608351"/>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3061672" cy="307777"/>
          </a:xfrm>
          <a:prstGeom prst="rect">
            <a:avLst/>
          </a:prstGeom>
          <a:noFill/>
        </p:spPr>
        <p:txBody>
          <a:bodyPr wrap="none" rtlCol="0">
            <a:spAutoFit/>
          </a:bodyPr>
          <a:lstStyle/>
          <a:p>
            <a:r>
              <a:rPr lang="en-US" altLang="ko-KR" sz="1400" b="1" dirty="0"/>
              <a:t>MobileNetV2 Inverted Bottleneck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2586445"/>
            <a:ext cx="4267200" cy="33789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5913120" y="4032069"/>
            <a:ext cx="975361" cy="2438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355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B7A7D51-EF53-EB48-2436-3F7AFED5378B}"/>
              </a:ext>
            </a:extLst>
          </p:cNvPr>
          <p:cNvPicPr>
            <a:picLocks noChangeAspect="1"/>
          </p:cNvPicPr>
          <p:nvPr/>
        </p:nvPicPr>
        <p:blipFill>
          <a:blip r:embed="rId2"/>
          <a:stretch>
            <a:fillRect/>
          </a:stretch>
        </p:blipFill>
        <p:spPr>
          <a:xfrm>
            <a:off x="6674169" y="3018200"/>
            <a:ext cx="4695825" cy="1762125"/>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230533" y="5512245"/>
            <a:ext cx="4518801" cy="307777"/>
          </a:xfrm>
          <a:prstGeom prst="rect">
            <a:avLst/>
          </a:prstGeom>
          <a:noFill/>
        </p:spPr>
        <p:txBody>
          <a:bodyPr wrap="none" rtlCol="0">
            <a:spAutoFit/>
          </a:bodyPr>
          <a:lstStyle/>
          <a:p>
            <a:r>
              <a:rPr lang="en-US" altLang="ko-KR" sz="1400" b="1" dirty="0"/>
              <a:t>MobileNetV2 Inverted Bottleneck Skip Connection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29639" y="4822039"/>
            <a:ext cx="2384884" cy="307777"/>
          </a:xfrm>
          <a:prstGeom prst="rect">
            <a:avLst/>
          </a:prstGeom>
          <a:noFill/>
        </p:spPr>
        <p:txBody>
          <a:bodyPr wrap="none" rtlCol="0">
            <a:spAutoFit/>
          </a:bodyPr>
          <a:lstStyle/>
          <a:p>
            <a:r>
              <a:rPr lang="en-US" altLang="ko-KR" sz="1400" b="1" dirty="0"/>
              <a:t>Inverted Bottleneck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888481" y="3918857"/>
            <a:ext cx="4267200" cy="4702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B197813-0AD8-82B5-E6A2-FDBB1660EE8C}"/>
              </a:ext>
            </a:extLst>
          </p:cNvPr>
          <p:cNvPicPr>
            <a:picLocks noChangeAspect="1"/>
          </p:cNvPicPr>
          <p:nvPr/>
        </p:nvPicPr>
        <p:blipFill>
          <a:blip r:embed="rId4"/>
          <a:stretch>
            <a:fillRect/>
          </a:stretch>
        </p:blipFill>
        <p:spPr>
          <a:xfrm>
            <a:off x="1918323" y="2059025"/>
            <a:ext cx="3143223" cy="3453220"/>
          </a:xfrm>
          <a:prstGeom prst="rect">
            <a:avLst/>
          </a:prstGeom>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3553097" y="3429000"/>
            <a:ext cx="3335384" cy="7249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87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MobileNetV2</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https://github.com/gellston/DeepLearningStudy/blob/main/torch/model/MobileNetV2.py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14403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MobileNetV2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3" y="5592043"/>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MobileNetV2</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Separable Convolution, Relu6, Inverted Bottleneck</a:t>
            </a:r>
          </a:p>
          <a:p>
            <a:pPr algn="ctr">
              <a:lnSpc>
                <a:spcPct val="150000"/>
              </a:lnSpc>
            </a:pPr>
            <a:r>
              <a:rPr lang="en-US" altLang="ko-KR" sz="900" dirty="0">
                <a:solidFill>
                  <a:prstClr val="black">
                    <a:lumMod val="85000"/>
                    <a:lumOff val="15000"/>
                  </a:prstClr>
                </a:solidFill>
              </a:rPr>
              <a:t>Separable Convolution </a:t>
            </a:r>
            <a:r>
              <a:rPr lang="ko-KR" altLang="en-US" sz="900" dirty="0">
                <a:solidFill>
                  <a:prstClr val="black">
                    <a:lumMod val="85000"/>
                    <a:lumOff val="15000"/>
                  </a:prstClr>
                </a:solidFill>
              </a:rPr>
              <a:t>사이에 </a:t>
            </a:r>
            <a:r>
              <a:rPr lang="en-US" altLang="ko-KR" sz="900" dirty="0">
                <a:solidFill>
                  <a:prstClr val="black">
                    <a:lumMod val="85000"/>
                    <a:lumOff val="15000"/>
                  </a:prstClr>
                </a:solidFill>
              </a:rPr>
              <a:t>BN, activation</a:t>
            </a:r>
            <a:r>
              <a:rPr lang="ko-KR" altLang="en-US" sz="900" dirty="0">
                <a:solidFill>
                  <a:prstClr val="black">
                    <a:lumMod val="85000"/>
                    <a:lumOff val="15000"/>
                  </a:prstClr>
                </a:solidFill>
              </a:rPr>
              <a:t>을 배치하고</a:t>
            </a:r>
            <a:r>
              <a:rPr lang="en-US" altLang="ko-KR" sz="900" dirty="0">
                <a:solidFill>
                  <a:prstClr val="black">
                    <a:lumMod val="85000"/>
                    <a:lumOff val="15000"/>
                  </a:prstClr>
                </a:solidFill>
              </a:rPr>
              <a:t>, Relu6</a:t>
            </a:r>
            <a:r>
              <a:rPr lang="ko-KR" altLang="en-US" sz="900" dirty="0">
                <a:solidFill>
                  <a:prstClr val="black">
                    <a:lumMod val="85000"/>
                    <a:lumOff val="15000"/>
                  </a:prstClr>
                </a:solidFill>
              </a:rPr>
              <a:t>를 이용하여 속도 개선</a:t>
            </a:r>
            <a:r>
              <a:rPr lang="en-US" altLang="ko-KR" sz="900" dirty="0">
                <a:solidFill>
                  <a:prstClr val="black">
                    <a:lumMod val="85000"/>
                    <a:lumOff val="15000"/>
                  </a:prstClr>
                </a:solidFill>
              </a:rPr>
              <a:t>, Inverted Bottleneck</a:t>
            </a:r>
            <a:r>
              <a:rPr lang="ko-KR" altLang="en-US" sz="900" dirty="0">
                <a:solidFill>
                  <a:prstClr val="black">
                    <a:lumMod val="85000"/>
                    <a:lumOff val="15000"/>
                  </a:prstClr>
                </a:solidFill>
              </a:rPr>
              <a:t>으로 적은 파라미터로 깊은 모델 구현</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9" name="Picture 2" descr="논문리뷰] MobileNet V1 설명, pytorch 코드(depthwise separable convolution)">
            <a:extLst>
              <a:ext uri="{FF2B5EF4-FFF2-40B4-BE49-F238E27FC236}">
                <a16:creationId xmlns:a16="http://schemas.microsoft.com/office/drawing/2014/main" id="{36738EB5-2C3C-6CF8-6049-D2021D52E2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63" y="1495952"/>
            <a:ext cx="3511071" cy="409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97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323165"/>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TextBox 7">
            <a:extLst>
              <a:ext uri="{FF2B5EF4-FFF2-40B4-BE49-F238E27FC236}">
                <a16:creationId xmlns:a16="http://schemas.microsoft.com/office/drawing/2014/main" id="{33BA40DB-812E-C578-2CE8-43A982FF79E4}"/>
              </a:ext>
            </a:extLst>
          </p:cNvPr>
          <p:cNvSpPr txBox="1"/>
          <p:nvPr/>
        </p:nvSpPr>
        <p:spPr>
          <a:xfrm>
            <a:off x="4449380" y="4284590"/>
            <a:ext cx="3259098" cy="523220"/>
          </a:xfrm>
          <a:prstGeom prst="rect">
            <a:avLst/>
          </a:prstGeom>
          <a:noFill/>
        </p:spPr>
        <p:txBody>
          <a:bodyPr wrap="none" rtlCol="0">
            <a:spAutoFit/>
          </a:bodyPr>
          <a:lstStyle/>
          <a:p>
            <a:pPr algn="ctr"/>
            <a:r>
              <a:rPr lang="en-US" altLang="ko-KR" sz="1400" b="1" dirty="0"/>
              <a:t>Darknet53 (2018) – Joseph Redmon</a:t>
            </a:r>
            <a:br>
              <a:rPr lang="en-US" altLang="ko-KR" sz="1400" b="1" dirty="0"/>
            </a:br>
            <a:r>
              <a:rPr lang="en-US" altLang="ko-KR" sz="1400" dirty="0">
                <a:solidFill>
                  <a:prstClr val="black">
                    <a:lumMod val="85000"/>
                    <a:lumOff val="15000"/>
                  </a:prstClr>
                </a:solidFill>
                <a:hlinkClick r:id="rId3"/>
              </a:rPr>
              <a:t>https://arxiv.org/abs/1804.02767</a:t>
            </a:r>
            <a:endParaRPr lang="ko-KR" altLang="en-US" sz="1400" b="1" dirty="0"/>
          </a:p>
        </p:txBody>
      </p:sp>
      <p:sp>
        <p:nvSpPr>
          <p:cNvPr id="9" name="직사각형 8">
            <a:extLst>
              <a:ext uri="{FF2B5EF4-FFF2-40B4-BE49-F238E27FC236}">
                <a16:creationId xmlns:a16="http://schemas.microsoft.com/office/drawing/2014/main" id="{A867B2FF-3D53-5FCA-9375-10A593825216}"/>
              </a:ext>
            </a:extLst>
          </p:cNvPr>
          <p:cNvSpPr/>
          <p:nvPr/>
        </p:nvSpPr>
        <p:spPr>
          <a:xfrm>
            <a:off x="330192" y="5241811"/>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Residual Block</a:t>
            </a: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추가하여 정확도 향상</a:t>
            </a:r>
          </a:p>
        </p:txBody>
      </p:sp>
      <p:sp>
        <p:nvSpPr>
          <p:cNvPr id="10"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070C9ED8-006E-1391-F478-9FE0A123589B}"/>
              </a:ext>
            </a:extLst>
          </p:cNvPr>
          <p:cNvSpPr>
            <a:spLocks noChangeAspect="1" noChangeArrowheads="1"/>
          </p:cNvSpPr>
          <p:nvPr/>
        </p:nvSpPr>
        <p:spPr bwMode="auto">
          <a:xfrm>
            <a:off x="5490755" y="3233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직사각형 10">
            <a:extLst>
              <a:ext uri="{FF2B5EF4-FFF2-40B4-BE49-F238E27FC236}">
                <a16:creationId xmlns:a16="http://schemas.microsoft.com/office/drawing/2014/main" id="{21163E8C-9A41-C996-F145-0AF4F7FBC1C3}"/>
              </a:ext>
            </a:extLst>
          </p:cNvPr>
          <p:cNvSpPr/>
          <p:nvPr/>
        </p:nvSpPr>
        <p:spPr>
          <a:xfrm>
            <a:off x="2705098" y="5241811"/>
            <a:ext cx="355765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1x1</a:t>
            </a:r>
            <a:r>
              <a:rPr lang="ko-KR" altLang="en-US" sz="1200" dirty="0">
                <a:solidFill>
                  <a:prstClr val="black">
                    <a:lumMod val="85000"/>
                    <a:lumOff val="15000"/>
                  </a:prstClr>
                </a:solidFill>
              </a:rPr>
              <a:t> </a:t>
            </a:r>
            <a:r>
              <a:rPr lang="en-US" altLang="ko-KR" sz="1200" dirty="0">
                <a:solidFill>
                  <a:prstClr val="black">
                    <a:lumMod val="85000"/>
                    <a:lumOff val="15000"/>
                  </a:prstClr>
                </a:solidFill>
              </a:rPr>
              <a:t>Kernel Bottleneck</a:t>
            </a:r>
          </a:p>
          <a:p>
            <a:pPr algn="ctr">
              <a:lnSpc>
                <a:spcPct val="150000"/>
              </a:lnSpc>
            </a:pPr>
            <a:r>
              <a:rPr lang="ko-KR" altLang="en-US" sz="900" dirty="0">
                <a:solidFill>
                  <a:prstClr val="black">
                    <a:lumMod val="85000"/>
                    <a:lumOff val="15000"/>
                  </a:prstClr>
                </a:solidFill>
              </a:rPr>
              <a:t>적은 파라미터로 깊은 모델을 구현할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12" name="직사각형 11">
            <a:extLst>
              <a:ext uri="{FF2B5EF4-FFF2-40B4-BE49-F238E27FC236}">
                <a16:creationId xmlns:a16="http://schemas.microsoft.com/office/drawing/2014/main" id="{5655C266-1B56-987A-0088-1D60271DA79B}"/>
              </a:ext>
            </a:extLst>
          </p:cNvPr>
          <p:cNvSpPr/>
          <p:nvPr/>
        </p:nvSpPr>
        <p:spPr>
          <a:xfrm>
            <a:off x="6388195" y="524809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Global Average Pooling</a:t>
            </a:r>
          </a:p>
          <a:p>
            <a:pPr algn="ctr">
              <a:lnSpc>
                <a:spcPct val="150000"/>
              </a:lnSpc>
            </a:pPr>
            <a:r>
              <a:rPr lang="en-US" altLang="ko-KR" sz="900" dirty="0">
                <a:solidFill>
                  <a:prstClr val="black">
                    <a:lumMod val="85000"/>
                    <a:lumOff val="15000"/>
                  </a:prstClr>
                </a:solidFill>
              </a:rPr>
              <a:t>Fully Connected Layer</a:t>
            </a:r>
            <a:r>
              <a:rPr lang="ko-KR" altLang="en-US" sz="900" dirty="0">
                <a:solidFill>
                  <a:prstClr val="black">
                    <a:lumMod val="85000"/>
                    <a:lumOff val="15000"/>
                  </a:prstClr>
                </a:solidFill>
              </a:rPr>
              <a:t>를 없애 모델의 사이즈를 줄임</a:t>
            </a:r>
          </a:p>
        </p:txBody>
      </p:sp>
      <p:sp>
        <p:nvSpPr>
          <p:cNvPr id="13" name="직사각형 12">
            <a:extLst>
              <a:ext uri="{FF2B5EF4-FFF2-40B4-BE49-F238E27FC236}">
                <a16:creationId xmlns:a16="http://schemas.microsoft.com/office/drawing/2014/main" id="{9AADE188-BEFD-A069-1375-D60A1D99A072}"/>
              </a:ext>
            </a:extLst>
          </p:cNvPr>
          <p:cNvSpPr/>
          <p:nvPr/>
        </p:nvSpPr>
        <p:spPr>
          <a:xfrm>
            <a:off x="9083041" y="5280419"/>
            <a:ext cx="2946352"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Leaky </a:t>
            </a:r>
            <a:r>
              <a:rPr lang="en-US" altLang="ko-KR" sz="1200" dirty="0" err="1">
                <a:solidFill>
                  <a:prstClr val="black">
                    <a:lumMod val="85000"/>
                    <a:lumOff val="15000"/>
                  </a:prstClr>
                </a:solidFill>
              </a:rPr>
              <a:t>Relu</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 방지</a:t>
            </a:r>
          </a:p>
        </p:txBody>
      </p:sp>
      <p:pic>
        <p:nvPicPr>
          <p:cNvPr id="1026" name="Picture 2" descr="Darknet-53 Explained | Papers With Code">
            <a:extLst>
              <a:ext uri="{FF2B5EF4-FFF2-40B4-BE49-F238E27FC236}">
                <a16:creationId xmlns:a16="http://schemas.microsoft.com/office/drawing/2014/main" id="{760158DD-BB99-FB48-C699-C232AA9BC1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1385" y="1426667"/>
            <a:ext cx="1839533" cy="279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962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1026" name="Picture 2" descr="Fig. A1. The standard VGG-16 network architecture as proposed in [32]....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309" y="1662546"/>
            <a:ext cx="4003963" cy="25436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84231" y="4328132"/>
            <a:ext cx="2719527" cy="738664"/>
          </a:xfrm>
          <a:prstGeom prst="rect">
            <a:avLst/>
          </a:prstGeom>
          <a:noFill/>
        </p:spPr>
        <p:txBody>
          <a:bodyPr wrap="none" rtlCol="0">
            <a:spAutoFit/>
          </a:bodyPr>
          <a:lstStyle/>
          <a:p>
            <a:pPr algn="ctr"/>
            <a:r>
              <a:rPr lang="en-US" altLang="ko-KR" sz="1400" b="1" dirty="0"/>
              <a:t>VGG16 (2014) – Oxford</a:t>
            </a:r>
            <a:br>
              <a:rPr lang="en-US" altLang="ko-KR" sz="1400" b="1" dirty="0"/>
            </a:br>
            <a:r>
              <a:rPr lang="en-US" altLang="ko-KR" sz="1400" dirty="0">
                <a:solidFill>
                  <a:prstClr val="black">
                    <a:lumMod val="85000"/>
                    <a:lumOff val="15000"/>
                  </a:prstClr>
                </a:solidFill>
              </a:rPr>
              <a:t>https://arxiv.org/abs/1409.1556</a:t>
            </a:r>
            <a:endParaRPr lang="ko-KR" altLang="en-US" sz="1400" dirty="0">
              <a:solidFill>
                <a:prstClr val="black">
                  <a:lumMod val="85000"/>
                  <a:lumOff val="15000"/>
                </a:prstClr>
              </a:solidFill>
            </a:endParaRPr>
          </a:p>
          <a:p>
            <a:pPr algn="ctr"/>
            <a:endParaRPr lang="ko-KR" altLang="en-US" sz="1400" b="1" dirty="0"/>
          </a:p>
        </p:txBody>
      </p:sp>
      <p:sp>
        <p:nvSpPr>
          <p:cNvPr id="33" name="직사각형 32"/>
          <p:cNvSpPr/>
          <p:nvPr/>
        </p:nvSpPr>
        <p:spPr>
          <a:xfrm>
            <a:off x="1055717" y="5243946"/>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ko-KR" altLang="en-US" sz="1200" dirty="0">
                <a:solidFill>
                  <a:prstClr val="black">
                    <a:lumMod val="85000"/>
                    <a:lumOff val="15000"/>
                  </a:prstClr>
                </a:solidFill>
              </a:rPr>
              <a:t>필터 사이즈 </a:t>
            </a:r>
            <a:r>
              <a:rPr lang="en-US" altLang="ko-KR" sz="1200" dirty="0">
                <a:solidFill>
                  <a:prstClr val="black">
                    <a:lumMod val="85000"/>
                    <a:lumOff val="15000"/>
                  </a:prstClr>
                </a:solidFill>
              </a:rPr>
              <a:t>3x3 </a:t>
            </a:r>
            <a:r>
              <a:rPr lang="ko-KR" altLang="en-US" sz="1200" dirty="0">
                <a:solidFill>
                  <a:prstClr val="black">
                    <a:lumMod val="85000"/>
                    <a:lumOff val="15000"/>
                  </a:prstClr>
                </a:solidFill>
              </a:rPr>
              <a:t>고정</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최초로 모든 레이어의 필터 사이즈를 </a:t>
            </a:r>
            <a:r>
              <a:rPr lang="en-US" altLang="ko-KR" sz="900" dirty="0">
                <a:solidFill>
                  <a:prstClr val="black">
                    <a:lumMod val="85000"/>
                    <a:lumOff val="15000"/>
                  </a:prstClr>
                </a:solidFill>
              </a:rPr>
              <a:t>3x3</a:t>
            </a:r>
            <a:r>
              <a:rPr lang="ko-KR" altLang="en-US" sz="900" dirty="0">
                <a:solidFill>
                  <a:prstClr val="black">
                    <a:lumMod val="85000"/>
                    <a:lumOff val="15000"/>
                  </a:prstClr>
                </a:solidFill>
              </a:rPr>
              <a:t>으로 고정</a:t>
            </a:r>
          </a:p>
        </p:txBody>
      </p:sp>
      <p:sp>
        <p:nvSpPr>
          <p:cNvPr id="35" name="직사각형 34"/>
          <p:cNvSpPr/>
          <p:nvPr/>
        </p:nvSpPr>
        <p:spPr>
          <a:xfrm>
            <a:off x="4806119"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37" name="직사각형 36"/>
          <p:cNvSpPr/>
          <p:nvPr/>
        </p:nvSpPr>
        <p:spPr>
          <a:xfrm>
            <a:off x="8166272" y="5243945"/>
            <a:ext cx="243512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ko-KR" altLang="en-US" sz="1200" dirty="0">
                <a:solidFill>
                  <a:prstClr val="black">
                    <a:lumMod val="85000"/>
                    <a:lumOff val="15000"/>
                  </a:prstClr>
                </a:solidFill>
              </a:rPr>
              <a:t>모델의 깊이는 깊게</a:t>
            </a:r>
            <a:endParaRPr lang="en-US" altLang="ko-KR" sz="1200" dirty="0">
              <a:solidFill>
                <a:prstClr val="black">
                  <a:lumMod val="85000"/>
                  <a:lumOff val="15000"/>
                </a:prstClr>
              </a:solidFill>
            </a:endParaRPr>
          </a:p>
          <a:p>
            <a:pPr algn="ctr">
              <a:lnSpc>
                <a:spcPct val="150000"/>
              </a:lnSpc>
            </a:pPr>
            <a:r>
              <a:rPr lang="en-US" altLang="ko-KR" sz="900" dirty="0" err="1">
                <a:solidFill>
                  <a:prstClr val="black">
                    <a:lumMod val="85000"/>
                    <a:lumOff val="15000"/>
                  </a:prstClr>
                </a:solidFill>
              </a:rPr>
              <a:t>AlexNet</a:t>
            </a:r>
            <a:r>
              <a:rPr lang="ko-KR" altLang="en-US" sz="900" dirty="0">
                <a:solidFill>
                  <a:prstClr val="black">
                    <a:lumMod val="85000"/>
                    <a:lumOff val="15000"/>
                  </a:prstClr>
                </a:solidFill>
              </a:rPr>
              <a:t> 대비 모델의 깊이는 깊게</a:t>
            </a:r>
          </a:p>
        </p:txBody>
      </p:sp>
      <p:sp>
        <p:nvSpPr>
          <p:cNvPr id="11" name="모서리가 둥근 직사각형 30">
            <a:extLst>
              <a:ext uri="{FF2B5EF4-FFF2-40B4-BE49-F238E27FC236}">
                <a16:creationId xmlns:a16="http://schemas.microsoft.com/office/drawing/2014/main" id="{5DBF876A-6840-995C-AE2F-68ECDE73CD46}"/>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462228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608209" y="6200536"/>
            <a:ext cx="2687915"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Convolution Layer</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6" name="그림 5">
            <a:extLst>
              <a:ext uri="{FF2B5EF4-FFF2-40B4-BE49-F238E27FC236}">
                <a16:creationId xmlns:a16="http://schemas.microsoft.com/office/drawing/2014/main" id="{223EE7BF-BF35-CDA0-CC72-83BE4FF47F30}"/>
              </a:ext>
            </a:extLst>
          </p:cNvPr>
          <p:cNvPicPr>
            <a:picLocks noChangeAspect="1"/>
          </p:cNvPicPr>
          <p:nvPr/>
        </p:nvPicPr>
        <p:blipFill>
          <a:blip r:embed="rId4"/>
          <a:stretch>
            <a:fillRect/>
          </a:stretch>
        </p:blipFill>
        <p:spPr>
          <a:xfrm>
            <a:off x="7300690" y="1579643"/>
            <a:ext cx="3079816" cy="4609249"/>
          </a:xfrm>
          <a:prstGeom prst="rect">
            <a:avLst/>
          </a:prstGeom>
        </p:spPr>
      </p:pic>
      <p:sp>
        <p:nvSpPr>
          <p:cNvPr id="15" name="직사각형 14">
            <a:extLst>
              <a:ext uri="{FF2B5EF4-FFF2-40B4-BE49-F238E27FC236}">
                <a16:creationId xmlns:a16="http://schemas.microsoft.com/office/drawing/2014/main" id="{238C965C-EB6D-616D-B0CE-568E2474F902}"/>
              </a:ext>
            </a:extLst>
          </p:cNvPr>
          <p:cNvSpPr/>
          <p:nvPr/>
        </p:nvSpPr>
        <p:spPr>
          <a:xfrm>
            <a:off x="7685093" y="2586446"/>
            <a:ext cx="1466981" cy="17591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4C1BEE7C-DD3D-8283-57C4-D1FA64081578}"/>
              </a:ext>
            </a:extLst>
          </p:cNvPr>
          <p:cNvSpPr/>
          <p:nvPr/>
        </p:nvSpPr>
        <p:spPr>
          <a:xfrm>
            <a:off x="7685093" y="4361780"/>
            <a:ext cx="1649861" cy="5933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A2163830-7DE6-6558-5D5E-8CC868C7BA82}"/>
              </a:ext>
            </a:extLst>
          </p:cNvPr>
          <p:cNvSpPr/>
          <p:nvPr/>
        </p:nvSpPr>
        <p:spPr>
          <a:xfrm>
            <a:off x="2176921" y="2071316"/>
            <a:ext cx="2339288" cy="29741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화살표 연결선 18">
            <a:extLst>
              <a:ext uri="{FF2B5EF4-FFF2-40B4-BE49-F238E27FC236}">
                <a16:creationId xmlns:a16="http://schemas.microsoft.com/office/drawing/2014/main" id="{5ADAB757-D82D-53FC-B633-4A7E5C5AD996}"/>
              </a:ext>
            </a:extLst>
          </p:cNvPr>
          <p:cNvCxnSpPr>
            <a:cxnSpLocks/>
            <a:stCxn id="15" idx="1"/>
            <a:endCxn id="21" idx="3"/>
          </p:cNvCxnSpPr>
          <p:nvPr/>
        </p:nvCxnSpPr>
        <p:spPr>
          <a:xfrm flipH="1" flipV="1">
            <a:off x="4516209" y="2220024"/>
            <a:ext cx="3168884" cy="12459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EF5AC7E-3393-215D-6CE2-2DF40CFFCBEE}"/>
              </a:ext>
            </a:extLst>
          </p:cNvPr>
          <p:cNvCxnSpPr>
            <a:cxnSpLocks/>
          </p:cNvCxnSpPr>
          <p:nvPr/>
        </p:nvCxnSpPr>
        <p:spPr>
          <a:xfrm flipH="1" flipV="1">
            <a:off x="4506908" y="2496220"/>
            <a:ext cx="3178185" cy="2127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DDDB266D-7627-2D71-070E-51C3F0902DAB}"/>
              </a:ext>
            </a:extLst>
          </p:cNvPr>
          <p:cNvSpPr/>
          <p:nvPr/>
        </p:nvSpPr>
        <p:spPr>
          <a:xfrm>
            <a:off x="2176921" y="2385556"/>
            <a:ext cx="2339288" cy="13188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21595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8" name="Picture 2" descr="Darknet-53 Explained | Papers With Code">
            <a:extLst>
              <a:ext uri="{FF2B5EF4-FFF2-40B4-BE49-F238E27FC236}">
                <a16:creationId xmlns:a16="http://schemas.microsoft.com/office/drawing/2014/main" id="{41B674B8-F8F0-AE73-C9B4-E4E2E63E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099" y="1628028"/>
            <a:ext cx="2557110" cy="388421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080125" y="5512245"/>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124688" y="5695203"/>
            <a:ext cx="3150350" cy="307777"/>
          </a:xfrm>
          <a:prstGeom prst="rect">
            <a:avLst/>
          </a:prstGeom>
          <a:noFill/>
        </p:spPr>
        <p:txBody>
          <a:bodyPr wrap="none" rtlCol="0">
            <a:spAutoFit/>
          </a:bodyPr>
          <a:lstStyle/>
          <a:p>
            <a:r>
              <a:rPr lang="en-US" altLang="ko-KR" sz="1400" b="1" dirty="0"/>
              <a:t>Darknet53</a:t>
            </a:r>
            <a:r>
              <a:rPr lang="ko-KR" altLang="en-US" sz="1400" b="1" dirty="0"/>
              <a:t> </a:t>
            </a:r>
            <a:r>
              <a:rPr lang="en-US" altLang="ko-KR" sz="1400" b="1" dirty="0"/>
              <a:t>Global Average Pooling</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DDDB266D-7627-2D71-070E-51C3F0902DAB}"/>
              </a:ext>
            </a:extLst>
          </p:cNvPr>
          <p:cNvSpPr/>
          <p:nvPr/>
        </p:nvSpPr>
        <p:spPr>
          <a:xfrm>
            <a:off x="2080124" y="4714854"/>
            <a:ext cx="2426783" cy="1854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8AF0F515-E826-7C76-C552-9101D9AE2DE3}"/>
              </a:ext>
            </a:extLst>
          </p:cNvPr>
          <p:cNvPicPr>
            <a:picLocks noChangeAspect="1"/>
          </p:cNvPicPr>
          <p:nvPr/>
        </p:nvPicPr>
        <p:blipFill>
          <a:blip r:embed="rId4"/>
          <a:stretch>
            <a:fillRect/>
          </a:stretch>
        </p:blipFill>
        <p:spPr>
          <a:xfrm>
            <a:off x="5835601" y="1628028"/>
            <a:ext cx="5505450" cy="4067175"/>
          </a:xfrm>
          <a:prstGeom prst="rect">
            <a:avLst/>
          </a:prstGeom>
        </p:spPr>
      </p:pic>
      <p:sp>
        <p:nvSpPr>
          <p:cNvPr id="22" name="직사각형 21">
            <a:extLst>
              <a:ext uri="{FF2B5EF4-FFF2-40B4-BE49-F238E27FC236}">
                <a16:creationId xmlns:a16="http://schemas.microsoft.com/office/drawing/2014/main" id="{69CFAA60-9BC2-284E-0C23-050BDEAA3EAC}"/>
              </a:ext>
            </a:extLst>
          </p:cNvPr>
          <p:cNvSpPr/>
          <p:nvPr/>
        </p:nvSpPr>
        <p:spPr>
          <a:xfrm>
            <a:off x="6631355" y="2930578"/>
            <a:ext cx="2068508" cy="2306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63B700CF-3D67-031E-8041-B0FC6FAF1968}"/>
              </a:ext>
            </a:extLst>
          </p:cNvPr>
          <p:cNvCxnSpPr>
            <a:cxnSpLocks/>
            <a:stCxn id="22" idx="1"/>
            <a:endCxn id="27" idx="3"/>
          </p:cNvCxnSpPr>
          <p:nvPr/>
        </p:nvCxnSpPr>
        <p:spPr>
          <a:xfrm flipH="1">
            <a:off x="4506907" y="3045895"/>
            <a:ext cx="2124448" cy="17616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279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E27D580-833F-A757-9F2A-6843A81AB852}"/>
              </a:ext>
            </a:extLst>
          </p:cNvPr>
          <p:cNvPicPr>
            <a:picLocks noChangeAspect="1"/>
          </p:cNvPicPr>
          <p:nvPr/>
        </p:nvPicPr>
        <p:blipFill>
          <a:blip r:embed="rId2"/>
          <a:stretch>
            <a:fillRect/>
          </a:stretch>
        </p:blipFill>
        <p:spPr>
          <a:xfrm>
            <a:off x="6479602" y="1497875"/>
            <a:ext cx="4938120" cy="527304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75622" y="5383130"/>
            <a:ext cx="2315057" cy="307777"/>
          </a:xfrm>
          <a:prstGeom prst="rect">
            <a:avLst/>
          </a:prstGeom>
          <a:noFill/>
        </p:spPr>
        <p:txBody>
          <a:bodyPr wrap="none" rtlCol="0">
            <a:spAutoFit/>
          </a:bodyPr>
          <a:lstStyle/>
          <a:p>
            <a:r>
              <a:rPr lang="en-US" altLang="ko-KR" sz="1400" b="1" dirty="0"/>
              <a:t>Darknet53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319428" y="6182883"/>
            <a:ext cx="2364302" cy="307777"/>
          </a:xfrm>
          <a:prstGeom prst="rect">
            <a:avLst/>
          </a:prstGeom>
          <a:noFill/>
        </p:spPr>
        <p:txBody>
          <a:bodyPr wrap="none" rtlCol="0">
            <a:spAutoFit/>
          </a:bodyPr>
          <a:lstStyle/>
          <a:p>
            <a:r>
              <a:rPr lang="en-US" altLang="ko-KR" sz="1400" b="1" dirty="0">
                <a:solidFill>
                  <a:srgbClr val="92D050"/>
                </a:solidFill>
              </a:rPr>
              <a:t>Darknet53</a:t>
            </a:r>
            <a:r>
              <a:rPr lang="ko-KR" altLang="en-US" sz="1400" b="1" dirty="0">
                <a:solidFill>
                  <a:srgbClr val="92D050"/>
                </a:solidFill>
              </a:rPr>
              <a:t> </a:t>
            </a:r>
            <a:r>
              <a:rPr lang="en-US" altLang="ko-KR" sz="1400" b="1" dirty="0">
                <a:solidFill>
                  <a:srgbClr val="92D050"/>
                </a:solidFill>
              </a:rPr>
              <a:t>Residual Layer</a:t>
            </a:r>
            <a:endParaRPr lang="ko-KR" altLang="en-US" sz="1400" b="1" dirty="0">
              <a:solidFill>
                <a:srgbClr val="92D050"/>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2" name="직사각형 21">
            <a:extLst>
              <a:ext uri="{FF2B5EF4-FFF2-40B4-BE49-F238E27FC236}">
                <a16:creationId xmlns:a16="http://schemas.microsoft.com/office/drawing/2014/main" id="{69CFAA60-9BC2-284E-0C23-050BDEAA3EAC}"/>
              </a:ext>
            </a:extLst>
          </p:cNvPr>
          <p:cNvSpPr/>
          <p:nvPr/>
        </p:nvSpPr>
        <p:spPr>
          <a:xfrm>
            <a:off x="7121587" y="2460316"/>
            <a:ext cx="2673531" cy="12495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4B0BA7A7-0A5D-348B-664F-8E3C6808F776}"/>
              </a:ext>
            </a:extLst>
          </p:cNvPr>
          <p:cNvPicPr>
            <a:picLocks noChangeAspect="1"/>
          </p:cNvPicPr>
          <p:nvPr/>
        </p:nvPicPr>
        <p:blipFill>
          <a:blip r:embed="rId4"/>
          <a:stretch>
            <a:fillRect/>
          </a:stretch>
        </p:blipFill>
        <p:spPr>
          <a:xfrm>
            <a:off x="481717" y="2043130"/>
            <a:ext cx="5009560" cy="3160659"/>
          </a:xfrm>
          <a:prstGeom prst="rect">
            <a:avLst/>
          </a:prstGeom>
        </p:spPr>
      </p:pic>
      <p:cxnSp>
        <p:nvCxnSpPr>
          <p:cNvPr id="23" name="직선 화살표 연결선 22">
            <a:extLst>
              <a:ext uri="{FF2B5EF4-FFF2-40B4-BE49-F238E27FC236}">
                <a16:creationId xmlns:a16="http://schemas.microsoft.com/office/drawing/2014/main" id="{63B700CF-3D67-031E-8041-B0FC6FAF1968}"/>
              </a:ext>
            </a:extLst>
          </p:cNvPr>
          <p:cNvCxnSpPr>
            <a:cxnSpLocks/>
          </p:cNvCxnSpPr>
          <p:nvPr/>
        </p:nvCxnSpPr>
        <p:spPr>
          <a:xfrm flipH="1">
            <a:off x="4136571" y="2460316"/>
            <a:ext cx="2985016" cy="1571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005B3A5C-8B46-BBEC-5655-D255C0E4EFF1}"/>
              </a:ext>
            </a:extLst>
          </p:cNvPr>
          <p:cNvSpPr/>
          <p:nvPr/>
        </p:nvSpPr>
        <p:spPr>
          <a:xfrm>
            <a:off x="3849189"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03E3D946-6599-F799-2E4E-59B8342762F3}"/>
              </a:ext>
            </a:extLst>
          </p:cNvPr>
          <p:cNvSpPr/>
          <p:nvPr/>
        </p:nvSpPr>
        <p:spPr>
          <a:xfrm>
            <a:off x="4506588" y="4032069"/>
            <a:ext cx="618308" cy="2873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E6AF7CDA-2971-7BC1-58D5-BA924D855B8C}"/>
              </a:ext>
            </a:extLst>
          </p:cNvPr>
          <p:cNvSpPr/>
          <p:nvPr/>
        </p:nvSpPr>
        <p:spPr>
          <a:xfrm>
            <a:off x="6916936" y="3936836"/>
            <a:ext cx="2978332" cy="169761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57A751C3-14F2-50FC-5700-CB5829E42878}"/>
              </a:ext>
            </a:extLst>
          </p:cNvPr>
          <p:cNvCxnSpPr>
            <a:cxnSpLocks/>
          </p:cNvCxnSpPr>
          <p:nvPr/>
        </p:nvCxnSpPr>
        <p:spPr>
          <a:xfrm flipH="1">
            <a:off x="5124896" y="3936836"/>
            <a:ext cx="1792040" cy="952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303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496196" cy="307777"/>
          </a:xfrm>
          <a:prstGeom prst="rect">
            <a:avLst/>
          </a:prstGeom>
          <a:noFill/>
        </p:spPr>
        <p:txBody>
          <a:bodyPr wrap="none" rtlCol="0">
            <a:spAutoFit/>
          </a:bodyPr>
          <a:lstStyle/>
          <a:p>
            <a:r>
              <a:rPr lang="en-US" altLang="ko-KR" sz="1400" b="1" kern="0" dirty="0"/>
              <a:t>Darknet53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https://github.com/gellston/DeepLearningStudy/blob/main/torch/model/Darknet53.py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920370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Darknet53 (2018)</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46992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DarkNet53</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Residual Block, Global Average Pooling, Leaky</a:t>
            </a:r>
            <a:r>
              <a:rPr lang="ko-KR" altLang="en-US" sz="1200" dirty="0">
                <a:solidFill>
                  <a:prstClr val="black">
                    <a:lumMod val="85000"/>
                    <a:lumOff val="15000"/>
                  </a:prstClr>
                </a:solidFill>
              </a:rPr>
              <a:t> </a:t>
            </a:r>
            <a:r>
              <a:rPr lang="en-US" altLang="ko-KR" sz="1200" dirty="0" err="1">
                <a:solidFill>
                  <a:prstClr val="black">
                    <a:lumMod val="85000"/>
                    <a:lumOff val="15000"/>
                  </a:prstClr>
                </a:solidFill>
              </a:rPr>
              <a:t>Relu</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Residual Block</a:t>
            </a:r>
            <a:r>
              <a:rPr lang="ko-KR" altLang="en-US" sz="900" dirty="0">
                <a:solidFill>
                  <a:prstClr val="black">
                    <a:lumMod val="85000"/>
                    <a:lumOff val="15000"/>
                  </a:prstClr>
                </a:solidFill>
              </a:rPr>
              <a:t>을 적용하여 </a:t>
            </a:r>
            <a:r>
              <a:rPr lang="en-US" altLang="ko-KR" sz="900" dirty="0">
                <a:solidFill>
                  <a:prstClr val="black">
                    <a:lumMod val="85000"/>
                    <a:lumOff val="15000"/>
                  </a:prstClr>
                </a:solidFill>
              </a:rPr>
              <a:t>Gradient </a:t>
            </a:r>
            <a:r>
              <a:rPr lang="ko-KR" altLang="en-US" sz="900" dirty="0">
                <a:solidFill>
                  <a:prstClr val="black">
                    <a:lumMod val="85000"/>
                    <a:lumOff val="15000"/>
                  </a:prstClr>
                </a:solidFill>
              </a:rPr>
              <a:t>전파를 용이하게 하였으며 </a:t>
            </a:r>
            <a:r>
              <a:rPr lang="en-US" altLang="ko-KR" sz="900" dirty="0">
                <a:solidFill>
                  <a:prstClr val="black">
                    <a:lumMod val="85000"/>
                    <a:lumOff val="15000"/>
                  </a:prstClr>
                </a:solidFill>
              </a:rPr>
              <a:t>global average pooling</a:t>
            </a:r>
            <a:r>
              <a:rPr lang="ko-KR" altLang="en-US" sz="900" dirty="0">
                <a:solidFill>
                  <a:prstClr val="black">
                    <a:lumMod val="85000"/>
                    <a:lumOff val="15000"/>
                  </a:prstClr>
                </a:solidFill>
              </a:rPr>
              <a:t>을 적용하여 모델의 크기를 </a:t>
            </a:r>
            <a:r>
              <a:rPr lang="ko-KR" altLang="en-US" sz="900" dirty="0" err="1">
                <a:solidFill>
                  <a:prstClr val="black">
                    <a:lumMod val="85000"/>
                    <a:lumOff val="15000"/>
                  </a:prstClr>
                </a:solidFill>
              </a:rPr>
              <a:t>줄엿으며</a:t>
            </a:r>
            <a:r>
              <a:rPr lang="ko-KR" altLang="en-US" sz="900" dirty="0">
                <a:solidFill>
                  <a:prstClr val="black">
                    <a:lumMod val="85000"/>
                    <a:lumOff val="15000"/>
                  </a:prstClr>
                </a:solidFill>
              </a:rPr>
              <a:t> </a:t>
            </a:r>
            <a:r>
              <a:rPr lang="en-US" altLang="ko-KR" sz="900" dirty="0">
                <a:solidFill>
                  <a:prstClr val="black">
                    <a:lumMod val="85000"/>
                    <a:lumOff val="15000"/>
                  </a:prstClr>
                </a:solidFill>
              </a:rPr>
              <a:t>Dying </a:t>
            </a:r>
            <a:r>
              <a:rPr lang="en-US" altLang="ko-KR" sz="900" dirty="0" err="1">
                <a:solidFill>
                  <a:prstClr val="black">
                    <a:lumMod val="85000"/>
                    <a:lumOff val="15000"/>
                  </a:prstClr>
                </a:solidFill>
              </a:rPr>
              <a:t>Relu</a:t>
            </a:r>
            <a:r>
              <a:rPr lang="ko-KR" altLang="en-US" sz="900" dirty="0">
                <a:solidFill>
                  <a:prstClr val="black">
                    <a:lumMod val="85000"/>
                    <a:lumOff val="15000"/>
                  </a:prstClr>
                </a:solidFill>
              </a:rPr>
              <a:t>현상을 어느정도 개선함</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graphicFrame>
        <p:nvGraphicFramePr>
          <p:cNvPr id="4" name="개체 3">
            <a:extLst>
              <a:ext uri="{FF2B5EF4-FFF2-40B4-BE49-F238E27FC236}">
                <a16:creationId xmlns:a16="http://schemas.microsoft.com/office/drawing/2014/main" id="{4D7C0F0F-F038-76BF-3F74-B5305AE0CB6B}"/>
              </a:ext>
            </a:extLst>
          </p:cNvPr>
          <p:cNvGraphicFramePr>
            <a:graphicFrameLocks noChangeAspect="1"/>
          </p:cNvGraphicFramePr>
          <p:nvPr>
            <p:extLst>
              <p:ext uri="{D42A27DB-BD31-4B8C-83A1-F6EECF244321}">
                <p14:modId xmlns:p14="http://schemas.microsoft.com/office/powerpoint/2010/main" val="806452518"/>
              </p:ext>
            </p:extLst>
          </p:nvPr>
        </p:nvGraphicFramePr>
        <p:xfrm>
          <a:off x="2058735" y="1722437"/>
          <a:ext cx="8128000" cy="3413125"/>
        </p:xfrm>
        <a:graphic>
          <a:graphicData uri="http://schemas.openxmlformats.org/presentationml/2006/ole">
            <mc:AlternateContent xmlns:mc="http://schemas.openxmlformats.org/markup-compatibility/2006">
              <mc:Choice xmlns:v="urn:schemas-microsoft-com:vml" Requires="v">
                <p:oleObj name="비트맵 이미지" r:id="rId3" imgW="13268160" imgH="5572080" progId="Paint.Picture">
                  <p:embed/>
                </p:oleObj>
              </mc:Choice>
              <mc:Fallback>
                <p:oleObj name="비트맵 이미지" r:id="rId3" imgW="13268160" imgH="5572080" progId="Paint.Picture">
                  <p:embed/>
                  <p:pic>
                    <p:nvPicPr>
                      <p:cNvPr id="0" name=""/>
                      <p:cNvPicPr/>
                      <p:nvPr/>
                    </p:nvPicPr>
                    <p:blipFill>
                      <a:blip r:embed="rId4"/>
                      <a:stretch>
                        <a:fillRect/>
                      </a:stretch>
                    </p:blipFill>
                    <p:spPr>
                      <a:xfrm>
                        <a:off x="2058735" y="1722437"/>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2631350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3358428" y="4323815"/>
            <a:ext cx="6187207" cy="738664"/>
          </a:xfrm>
          <a:prstGeom prst="rect">
            <a:avLst/>
          </a:prstGeom>
          <a:noFill/>
        </p:spPr>
        <p:txBody>
          <a:bodyPr wrap="none" rtlCol="0">
            <a:spAutoFit/>
          </a:bodyPr>
          <a:lstStyle/>
          <a:p>
            <a:pPr algn="ctr"/>
            <a:r>
              <a:rPr lang="en-US" altLang="ko-KR" sz="1400" b="1" i="0" dirty="0" err="1">
                <a:solidFill>
                  <a:srgbClr val="000000"/>
                </a:solidFill>
                <a:effectLst/>
                <a:latin typeface="Lucida Grande"/>
              </a:rPr>
              <a:t>CSPNet</a:t>
            </a:r>
            <a:r>
              <a:rPr lang="en-US" altLang="ko-KR" sz="1400" b="1" i="0" dirty="0">
                <a:solidFill>
                  <a:srgbClr val="000000"/>
                </a:solidFill>
                <a:effectLst/>
                <a:latin typeface="Lucida Grande"/>
              </a:rPr>
              <a:t>: A New Backbone that can Enhance Learning Capability of CNN</a:t>
            </a:r>
          </a:p>
          <a:p>
            <a:pPr algn="ctr"/>
            <a:r>
              <a:rPr lang="en-US" altLang="ko-KR" sz="1400" b="1" dirty="0"/>
              <a:t> (2017)</a:t>
            </a:r>
            <a:br>
              <a:rPr lang="en-US" altLang="ko-KR" sz="1400" b="1" dirty="0"/>
            </a:br>
            <a:r>
              <a:rPr lang="en-US" altLang="ko-KR" sz="1400" dirty="0">
                <a:solidFill>
                  <a:prstClr val="black">
                    <a:lumMod val="85000"/>
                    <a:lumOff val="15000"/>
                  </a:prstClr>
                </a:solidFill>
                <a:hlinkClick r:id="rId3"/>
              </a:rPr>
              <a:t>https://arxiv.org/abs/1911.11929</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3631334"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Computational Cost down</a:t>
            </a:r>
          </a:p>
          <a:p>
            <a:pPr algn="ctr">
              <a:lnSpc>
                <a:spcPct val="150000"/>
              </a:lnSpc>
            </a:pPr>
            <a:r>
              <a:rPr lang="ko-KR" altLang="en-US" sz="900" dirty="0">
                <a:solidFill>
                  <a:prstClr val="black">
                    <a:lumMod val="85000"/>
                    <a:lumOff val="15000"/>
                  </a:prstClr>
                </a:solidFill>
              </a:rPr>
              <a:t>메모리 사용량과 </a:t>
            </a:r>
            <a:r>
              <a:rPr lang="ko-KR" altLang="en-US" sz="900" dirty="0" err="1">
                <a:solidFill>
                  <a:prstClr val="black">
                    <a:lumMod val="85000"/>
                    <a:lumOff val="15000"/>
                  </a:prstClr>
                </a:solidFill>
              </a:rPr>
              <a:t>계산량을</a:t>
            </a:r>
            <a:r>
              <a:rPr lang="ko-KR" altLang="en-US" sz="900" dirty="0">
                <a:solidFill>
                  <a:prstClr val="black">
                    <a:lumMod val="85000"/>
                    <a:lumOff val="15000"/>
                  </a:prstClr>
                </a:solidFill>
              </a:rPr>
              <a:t> 다운</a:t>
            </a:r>
          </a:p>
        </p:txBody>
      </p:sp>
      <p:sp>
        <p:nvSpPr>
          <p:cNvPr id="11" name="직사각형 10">
            <a:extLst>
              <a:ext uri="{FF2B5EF4-FFF2-40B4-BE49-F238E27FC236}">
                <a16:creationId xmlns:a16="http://schemas.microsoft.com/office/drawing/2014/main" id="{0FC3FDEC-0498-BE5B-258D-851E3C03EF01}"/>
              </a:ext>
            </a:extLst>
          </p:cNvPr>
          <p:cNvSpPr/>
          <p:nvPr/>
        </p:nvSpPr>
        <p:spPr>
          <a:xfrm>
            <a:off x="6452032" y="5184624"/>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기</a:t>
            </a:r>
            <a:r>
              <a:rPr lang="en-US" altLang="ko-KR" sz="1200" dirty="0">
                <a:solidFill>
                  <a:prstClr val="black">
                    <a:lumMod val="85000"/>
                    <a:lumOff val="15000"/>
                  </a:prstClr>
                </a:solidFill>
              </a:rPr>
              <a:t>Exact Fusion Model (EFM)</a:t>
            </a:r>
          </a:p>
          <a:p>
            <a:pPr algn="ctr">
              <a:lnSpc>
                <a:spcPct val="150000"/>
              </a:lnSpc>
            </a:pPr>
            <a:r>
              <a:rPr lang="en-US" altLang="ko-KR" sz="900" dirty="0">
                <a:solidFill>
                  <a:prstClr val="black">
                    <a:lumMod val="85000"/>
                    <a:lumOff val="15000"/>
                  </a:prstClr>
                </a:solidFill>
              </a:rPr>
              <a:t>Squeeze</a:t>
            </a:r>
            <a:r>
              <a:rPr lang="ko-KR" altLang="en-US" sz="900" dirty="0">
                <a:solidFill>
                  <a:prstClr val="black">
                    <a:lumMod val="85000"/>
                    <a:lumOff val="15000"/>
                  </a:prstClr>
                </a:solidFill>
              </a:rPr>
              <a:t> </a:t>
            </a:r>
            <a:r>
              <a:rPr lang="en-US" altLang="ko-KR" sz="900" dirty="0">
                <a:solidFill>
                  <a:prstClr val="black">
                    <a:lumMod val="85000"/>
                    <a:lumOff val="15000"/>
                  </a:prstClr>
                </a:solidFill>
              </a:rPr>
              <a:t>block</a:t>
            </a:r>
            <a:r>
              <a:rPr lang="ko-KR" altLang="en-US" sz="900" dirty="0">
                <a:solidFill>
                  <a:prstClr val="black">
                    <a:lumMod val="85000"/>
                    <a:lumOff val="15000"/>
                  </a:prstClr>
                </a:solidFill>
              </a:rPr>
              <a:t>은 기존 모델에 적용이 쉬움</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pic>
        <p:nvPicPr>
          <p:cNvPr id="1028" name="Picture 4" descr="Review — CSPNet: A New Backbone That Can Enhance Learning Capability of CNN  | by Sik-Ho Tsang | Medium">
            <a:extLst>
              <a:ext uri="{FF2B5EF4-FFF2-40B4-BE49-F238E27FC236}">
                <a16:creationId xmlns:a16="http://schemas.microsoft.com/office/drawing/2014/main" id="{71FC4111-2E91-E003-9EA0-6164F0E36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258" y="1709254"/>
            <a:ext cx="7495548" cy="261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48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C19B25D-6FC2-CFF8-4476-7996B62263D0}"/>
              </a:ext>
            </a:extLst>
          </p:cNvPr>
          <p:cNvPicPr>
            <a:picLocks noChangeAspect="1"/>
          </p:cNvPicPr>
          <p:nvPr/>
        </p:nvPicPr>
        <p:blipFill>
          <a:blip r:embed="rId2"/>
          <a:stretch>
            <a:fillRect/>
          </a:stretch>
        </p:blipFill>
        <p:spPr>
          <a:xfrm>
            <a:off x="5835091" y="1674723"/>
            <a:ext cx="6077046" cy="4514169"/>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470548" cy="307777"/>
          </a:xfrm>
          <a:prstGeom prst="rect">
            <a:avLst/>
          </a:prstGeom>
          <a:noFill/>
        </p:spPr>
        <p:txBody>
          <a:bodyPr wrap="none" rtlCol="0">
            <a:spAutoFit/>
          </a:bodyPr>
          <a:lstStyle/>
          <a:p>
            <a:r>
              <a:rPr lang="en-US" altLang="ko-KR" sz="1400" b="1" dirty="0"/>
              <a:t>CSP</a:t>
            </a:r>
            <a:r>
              <a:rPr lang="ko-KR" altLang="en-US" sz="1400" b="1" dirty="0"/>
              <a:t> </a:t>
            </a:r>
            <a:r>
              <a:rPr lang="en-US" altLang="ko-KR" sz="1400" b="1" dirty="0"/>
              <a:t>Module</a:t>
            </a:r>
            <a:r>
              <a:rPr lang="ko-KR" altLang="en-US" sz="1400" b="1" dirty="0"/>
              <a:t> </a:t>
            </a:r>
            <a:r>
              <a:rPr lang="en-US" altLang="ko-KR" sz="1400" b="1" dirty="0"/>
              <a:t>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1637692" cy="307777"/>
          </a:xfrm>
          <a:prstGeom prst="rect">
            <a:avLst/>
          </a:prstGeom>
          <a:noFill/>
        </p:spPr>
        <p:txBody>
          <a:bodyPr wrap="none" rtlCol="0">
            <a:spAutoFit/>
          </a:bodyPr>
          <a:lstStyle/>
          <a:p>
            <a:r>
              <a:rPr lang="en-US" altLang="ko-KR" sz="1400" b="1" dirty="0" err="1"/>
              <a:t>CSPDense</a:t>
            </a:r>
            <a:r>
              <a:rPr lang="ko-KR" altLang="en-US" sz="1400" b="1" dirty="0"/>
              <a:t> </a:t>
            </a:r>
            <a:r>
              <a:rPr lang="en-US" altLang="ko-KR" sz="1400" b="1" dirty="0"/>
              <a:t>Layers</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5" name="직사각형 14">
            <a:extLst>
              <a:ext uri="{FF2B5EF4-FFF2-40B4-BE49-F238E27FC236}">
                <a16:creationId xmlns:a16="http://schemas.microsoft.com/office/drawing/2014/main" id="{238C965C-EB6D-616D-B0CE-568E2474F902}"/>
              </a:ext>
            </a:extLst>
          </p:cNvPr>
          <p:cNvSpPr/>
          <p:nvPr/>
        </p:nvSpPr>
        <p:spPr>
          <a:xfrm>
            <a:off x="6096001" y="5355770"/>
            <a:ext cx="1828799" cy="2177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B4292D6D-1209-FA5C-DE01-79CCEF07F9B5}"/>
              </a:ext>
            </a:extLst>
          </p:cNvPr>
          <p:cNvPicPr>
            <a:picLocks noChangeAspect="1"/>
          </p:cNvPicPr>
          <p:nvPr/>
        </p:nvPicPr>
        <p:blipFill>
          <a:blip r:embed="rId4"/>
          <a:stretch>
            <a:fillRect/>
          </a:stretch>
        </p:blipFill>
        <p:spPr>
          <a:xfrm>
            <a:off x="1426482" y="2764916"/>
            <a:ext cx="3622343" cy="2704789"/>
          </a:xfrm>
          <a:prstGeom prst="rect">
            <a:avLst/>
          </a:prstGeom>
        </p:spPr>
      </p:pic>
      <p:sp>
        <p:nvSpPr>
          <p:cNvPr id="4" name="직사각형 3">
            <a:extLst>
              <a:ext uri="{FF2B5EF4-FFF2-40B4-BE49-F238E27FC236}">
                <a16:creationId xmlns:a16="http://schemas.microsoft.com/office/drawing/2014/main" id="{7AAAC551-2482-6F3D-C084-5F7089E35AB9}"/>
              </a:ext>
            </a:extLst>
          </p:cNvPr>
          <p:cNvSpPr/>
          <p:nvPr/>
        </p:nvSpPr>
        <p:spPr>
          <a:xfrm>
            <a:off x="3561806" y="3222171"/>
            <a:ext cx="296091" cy="16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53AB3D7-28BF-987A-08E6-B5B43E79A26D}"/>
              </a:ext>
            </a:extLst>
          </p:cNvPr>
          <p:cNvSpPr/>
          <p:nvPr/>
        </p:nvSpPr>
        <p:spPr>
          <a:xfrm>
            <a:off x="2703674" y="3429000"/>
            <a:ext cx="786266" cy="13345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7986673-639C-0333-C406-EB3D2E214CFC}"/>
              </a:ext>
            </a:extLst>
          </p:cNvPr>
          <p:cNvSpPr/>
          <p:nvPr/>
        </p:nvSpPr>
        <p:spPr>
          <a:xfrm>
            <a:off x="4348072" y="3222170"/>
            <a:ext cx="296091" cy="17242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a:extLst>
              <a:ext uri="{FF2B5EF4-FFF2-40B4-BE49-F238E27FC236}">
                <a16:creationId xmlns:a16="http://schemas.microsoft.com/office/drawing/2014/main" id="{5D1F58ED-EF33-A47E-45A7-5DECCD7F5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738" y="2722376"/>
            <a:ext cx="4429125" cy="27336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직선 화살표 연결선 18">
            <a:extLst>
              <a:ext uri="{FF2B5EF4-FFF2-40B4-BE49-F238E27FC236}">
                <a16:creationId xmlns:a16="http://schemas.microsoft.com/office/drawing/2014/main" id="{5ADAB757-D82D-53FC-B633-4A7E5C5AD996}"/>
              </a:ext>
            </a:extLst>
          </p:cNvPr>
          <p:cNvCxnSpPr>
            <a:cxnSpLocks/>
            <a:stCxn id="15" idx="1"/>
          </p:cNvCxnSpPr>
          <p:nvPr/>
        </p:nvCxnSpPr>
        <p:spPr>
          <a:xfrm flipH="1" flipV="1">
            <a:off x="4253125" y="4384290"/>
            <a:ext cx="1842876" cy="108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6B3F0545-8C7F-5F49-DAC7-E535595838B9}"/>
              </a:ext>
            </a:extLst>
          </p:cNvPr>
          <p:cNvSpPr/>
          <p:nvPr/>
        </p:nvSpPr>
        <p:spPr>
          <a:xfrm>
            <a:off x="4127284" y="3113312"/>
            <a:ext cx="1002066" cy="10803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a:endCxn id="21" idx="3"/>
          </p:cNvCxnSpPr>
          <p:nvPr/>
        </p:nvCxnSpPr>
        <p:spPr>
          <a:xfrm flipH="1" flipV="1">
            <a:off x="5129350" y="3653481"/>
            <a:ext cx="920257" cy="307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049607" y="3429000"/>
            <a:ext cx="3648281" cy="10646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79843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3074" name="Picture 2" descr="CSPDenseNet-Elastic Explained | Papers With Code">
            <a:extLst>
              <a:ext uri="{FF2B5EF4-FFF2-40B4-BE49-F238E27FC236}">
                <a16:creationId xmlns:a16="http://schemas.microsoft.com/office/drawing/2014/main" id="{FD32EC1B-551A-7F15-4113-B97B9D9F6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457" y="1631630"/>
            <a:ext cx="6383083" cy="466344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8F9DEB1-B90F-4F3E-25CD-A516F998AC2B}"/>
              </a:ext>
            </a:extLst>
          </p:cNvPr>
          <p:cNvSpPr txBox="1"/>
          <p:nvPr/>
        </p:nvSpPr>
        <p:spPr>
          <a:xfrm>
            <a:off x="5469962" y="6295070"/>
            <a:ext cx="1252074" cy="307777"/>
          </a:xfrm>
          <a:prstGeom prst="rect">
            <a:avLst/>
          </a:prstGeom>
          <a:noFill/>
        </p:spPr>
        <p:txBody>
          <a:bodyPr wrap="none" rtlCol="0">
            <a:spAutoFit/>
          </a:bodyPr>
          <a:lstStyle/>
          <a:p>
            <a:r>
              <a:rPr lang="en-US" altLang="ko-KR" sz="1400" b="1"/>
              <a:t>BFLOPS </a:t>
            </a:r>
            <a:r>
              <a:rPr lang="ko-KR" altLang="en-US" sz="1400" b="1" dirty="0"/>
              <a:t>감소</a:t>
            </a:r>
          </a:p>
        </p:txBody>
      </p:sp>
    </p:spTree>
    <p:extLst>
      <p:ext uri="{BB962C8B-B14F-4D97-AF65-F5344CB8AC3E}">
        <p14:creationId xmlns:p14="http://schemas.microsoft.com/office/powerpoint/2010/main" val="4068944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71913" cy="307777"/>
          </a:xfrm>
          <a:prstGeom prst="rect">
            <a:avLst/>
          </a:prstGeom>
          <a:noFill/>
        </p:spPr>
        <p:txBody>
          <a:bodyPr wrap="none" rtlCol="0">
            <a:spAutoFit/>
          </a:bodyPr>
          <a:lstStyle/>
          <a:p>
            <a:r>
              <a:rPr lang="en-US" altLang="ko-KR" sz="1400" b="1" dirty="0" err="1"/>
              <a:t>CSPDenseNet</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https://github.com/gellston/DeepLearningStudy/blob/main/torch/model/CSPDenseNet.py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329972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CSPNet</a:t>
            </a:r>
            <a:r>
              <a:rPr lang="en-US" altLang="ko-KR" sz="1000" kern="0" dirty="0">
                <a:solidFill>
                  <a:prstClr val="white"/>
                </a:solidFill>
              </a:rPr>
              <a:t>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2058735" y="5315448"/>
            <a:ext cx="8074530"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err="1">
                <a:solidFill>
                  <a:prstClr val="black">
                    <a:lumMod val="85000"/>
                    <a:lumOff val="15000"/>
                  </a:prstClr>
                </a:solidFill>
              </a:rPr>
              <a:t>CSPNet</a:t>
            </a:r>
            <a:r>
              <a:rPr lang="ko-KR" altLang="en-US" sz="1400" b="1" dirty="0">
                <a:solidFill>
                  <a:prstClr val="black">
                    <a:lumMod val="85000"/>
                    <a:lumOff val="15000"/>
                  </a:prstClr>
                </a:solidFill>
              </a:rPr>
              <a:t>은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a:solidFill>
                  <a:prstClr val="black">
                    <a:lumMod val="85000"/>
                    <a:lumOff val="15000"/>
                  </a:prstClr>
                </a:solidFill>
              </a:rPr>
              <a:t>Partial Channel </a:t>
            </a:r>
            <a:r>
              <a:rPr lang="en-US" altLang="ko-KR" sz="1200" dirty="0" err="1">
                <a:solidFill>
                  <a:prstClr val="black">
                    <a:lumMod val="85000"/>
                    <a:lumOff val="15000"/>
                  </a:prstClr>
                </a:solidFill>
              </a:rPr>
              <a:t>Concat</a:t>
            </a:r>
            <a:r>
              <a:rPr lang="en-US" altLang="ko-KR" sz="1200" dirty="0">
                <a:solidFill>
                  <a:prstClr val="black">
                    <a:lumMod val="85000"/>
                    <a:lumOff val="15000"/>
                  </a:prstClr>
                </a:solidFill>
              </a:rPr>
              <a:t> and Channel Mixing</a:t>
            </a:r>
          </a:p>
          <a:p>
            <a:pPr algn="ctr">
              <a:lnSpc>
                <a:spcPct val="150000"/>
              </a:lnSpc>
            </a:pPr>
            <a:r>
              <a:rPr lang="ko-KR" altLang="en-US" sz="900" dirty="0">
                <a:solidFill>
                  <a:prstClr val="black">
                    <a:lumMod val="85000"/>
                    <a:lumOff val="15000"/>
                  </a:prstClr>
                </a:solidFill>
              </a:rPr>
              <a:t>채널 </a:t>
            </a:r>
            <a:r>
              <a:rPr lang="en-US" altLang="ko-KR" sz="900" dirty="0">
                <a:solidFill>
                  <a:prstClr val="black">
                    <a:lumMod val="85000"/>
                    <a:lumOff val="15000"/>
                  </a:prstClr>
                </a:solidFill>
              </a:rPr>
              <a:t>split &amp; </a:t>
            </a:r>
            <a:r>
              <a:rPr lang="en-US" altLang="ko-KR" sz="900" dirty="0" err="1">
                <a:solidFill>
                  <a:prstClr val="black">
                    <a:lumMod val="85000"/>
                    <a:lumOff val="15000"/>
                  </a:prstClr>
                </a:solidFill>
              </a:rPr>
              <a:t>concat</a:t>
            </a:r>
            <a:r>
              <a:rPr lang="ko-KR" altLang="en-US" sz="900" dirty="0">
                <a:solidFill>
                  <a:prstClr val="black">
                    <a:lumMod val="85000"/>
                    <a:lumOff val="15000"/>
                  </a:prstClr>
                </a:solidFill>
              </a:rPr>
              <a:t>을 통한 채널 </a:t>
            </a:r>
            <a:r>
              <a:rPr lang="en-US" altLang="ko-KR" sz="900" dirty="0">
                <a:solidFill>
                  <a:prstClr val="black">
                    <a:lumMod val="85000"/>
                    <a:lumOff val="15000"/>
                  </a:prstClr>
                </a:solidFill>
              </a:rPr>
              <a:t>mixing</a:t>
            </a:r>
            <a:r>
              <a:rPr lang="ko-KR" altLang="en-US" sz="900" dirty="0">
                <a:solidFill>
                  <a:prstClr val="black">
                    <a:lumMod val="85000"/>
                    <a:lumOff val="15000"/>
                  </a:prstClr>
                </a:solidFill>
              </a:rPr>
              <a:t>으로 이전 피처를 다음 피처에서 같이 학습에 이용할 수 있음</a:t>
            </a:r>
            <a:r>
              <a:rPr lang="en-US" altLang="ko-KR" sz="900" dirty="0">
                <a:solidFill>
                  <a:prstClr val="black">
                    <a:lumMod val="85000"/>
                    <a:lumOff val="15000"/>
                  </a:prstClr>
                </a:solidFill>
              </a:rPr>
              <a:t>.</a:t>
            </a:r>
            <a:endParaRPr lang="ko-KR" altLang="en-US" sz="900" dirty="0">
              <a:solidFill>
                <a:prstClr val="black">
                  <a:lumMod val="85000"/>
                  <a:lumOff val="15000"/>
                </a:prstClr>
              </a:solidFill>
            </a:endParaRP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2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pic>
        <p:nvPicPr>
          <p:cNvPr id="2" name="그림 1"/>
          <p:cNvPicPr>
            <a:picLocks noChangeAspect="1"/>
          </p:cNvPicPr>
          <p:nvPr/>
        </p:nvPicPr>
        <p:blipFill>
          <a:blip r:embed="rId4"/>
          <a:stretch>
            <a:fillRect/>
          </a:stretch>
        </p:blipFill>
        <p:spPr>
          <a:xfrm>
            <a:off x="5705475" y="2195567"/>
            <a:ext cx="6193134" cy="3024133"/>
          </a:xfrm>
          <a:prstGeom prst="rect">
            <a:avLst/>
          </a:prstGeom>
        </p:spPr>
      </p:pic>
      <p:cxnSp>
        <p:nvCxnSpPr>
          <p:cNvPr id="4" name="직선 화살표 연결선 3"/>
          <p:cNvCxnSpPr>
            <a:stCxn id="2" idx="1"/>
            <a:endCxn id="8" idx="3"/>
          </p:cNvCxnSpPr>
          <p:nvPr/>
        </p:nvCxnSpPr>
        <p:spPr>
          <a:xfrm flipH="1" flipV="1">
            <a:off x="3733800" y="2657475"/>
            <a:ext cx="1971675" cy="1050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230804" cy="307777"/>
          </a:xfrm>
          <a:prstGeom prst="rect">
            <a:avLst/>
          </a:prstGeom>
          <a:noFill/>
        </p:spPr>
        <p:txBody>
          <a:bodyPr wrap="none" rtlCol="0">
            <a:spAutoFit/>
          </a:bodyPr>
          <a:lstStyle/>
          <a:p>
            <a:r>
              <a:rPr lang="en-US" altLang="ko-KR" sz="1400" b="1" dirty="0"/>
              <a:t>VGG 16 Layer1 Example</a:t>
            </a:r>
            <a:endParaRPr lang="ko-KR" altLang="en-US" sz="1400" b="1" dirty="0"/>
          </a:p>
        </p:txBody>
      </p:sp>
      <p:sp>
        <p:nvSpPr>
          <p:cNvPr id="8" name="직사각형 7"/>
          <p:cNvSpPr/>
          <p:nvPr/>
        </p:nvSpPr>
        <p:spPr>
          <a:xfrm>
            <a:off x="3032265" y="2514600"/>
            <a:ext cx="701535"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30">
            <a:extLst>
              <a:ext uri="{FF2B5EF4-FFF2-40B4-BE49-F238E27FC236}">
                <a16:creationId xmlns:a16="http://schemas.microsoft.com/office/drawing/2014/main" id="{9D432C13-9CDA-BF1D-8FDD-AF869B9E4A0C}"/>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3" name="TextBox 2"/>
          <p:cNvSpPr txBox="1"/>
          <p:nvPr/>
        </p:nvSpPr>
        <p:spPr>
          <a:xfrm>
            <a:off x="9360131" y="3616036"/>
            <a:ext cx="184731" cy="369332"/>
          </a:xfrm>
          <a:prstGeom prst="rect">
            <a:avLst/>
          </a:prstGeom>
          <a:noFill/>
        </p:spPr>
        <p:txBody>
          <a:bodyPr wrap="none" rtlCol="0">
            <a:spAutoFit/>
          </a:bodyPr>
          <a:lstStyle/>
          <a:p>
            <a:endParaRPr lang="ko-KR" altLang="en-US" dirty="0"/>
          </a:p>
        </p:txBody>
      </p:sp>
      <p:sp>
        <p:nvSpPr>
          <p:cNvPr id="14" name="직사각형 13">
            <a:extLst>
              <a:ext uri="{FF2B5EF4-FFF2-40B4-BE49-F238E27FC236}">
                <a16:creationId xmlns:a16="http://schemas.microsoft.com/office/drawing/2014/main" id="{B086F786-9F24-5B65-6BE2-6C36F429FB5A}"/>
              </a:ext>
            </a:extLst>
          </p:cNvPr>
          <p:cNvSpPr/>
          <p:nvPr/>
        </p:nvSpPr>
        <p:spPr>
          <a:xfrm>
            <a:off x="8115224" y="3611483"/>
            <a:ext cx="2674544" cy="373885"/>
          </a:xfrm>
          <a:prstGeom prst="rect">
            <a:avLst/>
          </a:prstGeom>
        </p:spPr>
        <p:txBody>
          <a:bodyPr wrap="square">
            <a:spAutoFit/>
          </a:bodyPr>
          <a:lstStyle/>
          <a:p>
            <a:pPr algn="ctr">
              <a:lnSpc>
                <a:spcPct val="150000"/>
              </a:lnSpc>
            </a:pPr>
            <a:r>
              <a:rPr lang="en-US" altLang="ko-KR" sz="1400" b="1" dirty="0">
                <a:solidFill>
                  <a:srgbClr val="FFC000"/>
                </a:solidFill>
              </a:rPr>
              <a:t>3x3 filter pattern </a:t>
            </a:r>
          </a:p>
        </p:txBody>
      </p:sp>
      <p:sp>
        <p:nvSpPr>
          <p:cNvPr id="15" name="직사각형 14">
            <a:extLst>
              <a:ext uri="{FF2B5EF4-FFF2-40B4-BE49-F238E27FC236}">
                <a16:creationId xmlns:a16="http://schemas.microsoft.com/office/drawing/2014/main" id="{B086F786-9F24-5B65-6BE2-6C36F429FB5A}"/>
              </a:ext>
            </a:extLst>
          </p:cNvPr>
          <p:cNvSpPr/>
          <p:nvPr/>
        </p:nvSpPr>
        <p:spPr>
          <a:xfrm>
            <a:off x="9360131" y="2206475"/>
            <a:ext cx="2674544" cy="697050"/>
          </a:xfrm>
          <a:prstGeom prst="rect">
            <a:avLst/>
          </a:prstGeom>
        </p:spPr>
        <p:txBody>
          <a:bodyPr wrap="square">
            <a:spAutoFit/>
          </a:bodyPr>
          <a:lstStyle/>
          <a:p>
            <a:pPr algn="ctr">
              <a:lnSpc>
                <a:spcPct val="150000"/>
              </a:lnSpc>
            </a:pPr>
            <a:r>
              <a:rPr lang="en-US" altLang="ko-KR" sz="1400" b="1" dirty="0">
                <a:solidFill>
                  <a:srgbClr val="FF0000"/>
                </a:solidFill>
              </a:rPr>
              <a:t>Originally there is no </a:t>
            </a:r>
          </a:p>
          <a:p>
            <a:pPr algn="ctr">
              <a:lnSpc>
                <a:spcPct val="150000"/>
              </a:lnSpc>
            </a:pPr>
            <a:r>
              <a:rPr lang="en-US" altLang="ko-KR" sz="1400" b="1" dirty="0">
                <a:solidFill>
                  <a:srgbClr val="FF0000"/>
                </a:solidFill>
              </a:rPr>
              <a:t>Batch Normalization</a:t>
            </a:r>
          </a:p>
        </p:txBody>
      </p:sp>
    </p:spTree>
    <p:extLst>
      <p:ext uri="{BB962C8B-B14F-4D97-AF65-F5344CB8AC3E}">
        <p14:creationId xmlns:p14="http://schemas.microsoft.com/office/powerpoint/2010/main" val="15407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i="0" dirty="0">
                <a:solidFill>
                  <a:srgbClr val="000000"/>
                </a:solidFill>
                <a:effectLst/>
                <a:latin typeface="Lucida Grande"/>
              </a:rPr>
              <a:t>MobileNetV3</a:t>
            </a:r>
            <a:r>
              <a:rPr lang="en-US" altLang="ko-KR" sz="1400" b="1" dirty="0">
                <a:solidFill>
                  <a:srgbClr val="000000"/>
                </a:solidFill>
                <a:latin typeface="Lucida Grande"/>
              </a:rPr>
              <a:t> </a:t>
            </a:r>
            <a:r>
              <a:rPr lang="en-US" altLang="ko-KR" sz="1400" b="1" dirty="0"/>
              <a:t>(2019) - Google</a:t>
            </a:r>
            <a:br>
              <a:rPr lang="en-US" altLang="ko-KR" sz="1400" b="1" dirty="0"/>
            </a:br>
            <a:r>
              <a:rPr lang="en-US" altLang="ko-KR" sz="1400" dirty="0">
                <a:solidFill>
                  <a:prstClr val="black">
                    <a:lumMod val="85000"/>
                    <a:lumOff val="15000"/>
                  </a:prstClr>
                </a:solidFill>
                <a:hlinkClick r:id="rId3"/>
              </a:rPr>
              <a:t>https://arxiv.org/abs/1905.02244</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2017353" y="5138289"/>
            <a:ext cx="2820698"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Hard Swish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하드웨어 친화적인 비선형 </a:t>
            </a:r>
            <a:r>
              <a:rPr lang="en-US" altLang="ko-KR" sz="900" dirty="0">
                <a:solidFill>
                  <a:prstClr val="black">
                    <a:lumMod val="85000"/>
                    <a:lumOff val="15000"/>
                  </a:prstClr>
                </a:solidFill>
              </a:rPr>
              <a:t>Activation</a:t>
            </a:r>
            <a:endParaRPr lang="ko-KR" altLang="en-US" sz="900" dirty="0">
              <a:solidFill>
                <a:prstClr val="black">
                  <a:lumMod val="85000"/>
                  <a:lumOff val="15000"/>
                </a:prstClr>
              </a:solidFill>
            </a:endParaRPr>
          </a:p>
        </p:txBody>
      </p:sp>
      <p:sp>
        <p:nvSpPr>
          <p:cNvPr id="11" name="직사각형 10">
            <a:extLst>
              <a:ext uri="{FF2B5EF4-FFF2-40B4-BE49-F238E27FC236}">
                <a16:creationId xmlns:a16="http://schemas.microsoft.com/office/drawing/2014/main" id="{0FC3FDEC-0498-BE5B-258D-851E3C03EF01}"/>
              </a:ext>
            </a:extLst>
          </p:cNvPr>
          <p:cNvSpPr/>
          <p:nvPr/>
        </p:nvSpPr>
        <p:spPr>
          <a:xfrm>
            <a:off x="4838051"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Squeeze-Excitation Block </a:t>
            </a:r>
            <a:r>
              <a:rPr lang="ko-KR" altLang="en-US" sz="1200" dirty="0">
                <a:solidFill>
                  <a:prstClr val="black">
                    <a:lumMod val="85000"/>
                    <a:lumOff val="15000"/>
                  </a:prstClr>
                </a:solidFill>
              </a:rPr>
              <a:t>적용</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중요한 채널에 가중치를 적용</a:t>
            </a:r>
          </a:p>
        </p:txBody>
      </p:sp>
      <p:pic>
        <p:nvPicPr>
          <p:cNvPr id="5124" name="Picture 4">
            <a:extLst>
              <a:ext uri="{FF2B5EF4-FFF2-40B4-BE49-F238E27FC236}">
                <a16:creationId xmlns:a16="http://schemas.microsoft.com/office/drawing/2014/main" id="{AF7FDA6C-B388-0098-30A6-FA5AD3E1D5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3528" y="1631630"/>
            <a:ext cx="5397007" cy="2910027"/>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B15093CB-D0D4-8E82-7465-EF57C2892FD8}"/>
              </a:ext>
            </a:extLst>
          </p:cNvPr>
          <p:cNvSpPr/>
          <p:nvPr/>
        </p:nvSpPr>
        <p:spPr>
          <a:xfrm>
            <a:off x="7536554" y="5124888"/>
            <a:ext cx="2820698"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Last Stage Redesign</a:t>
            </a:r>
          </a:p>
          <a:p>
            <a:pPr algn="ctr">
              <a:lnSpc>
                <a:spcPct val="150000"/>
              </a:lnSpc>
            </a:pPr>
            <a:r>
              <a:rPr lang="ko-KR" altLang="en-US" sz="900" dirty="0">
                <a:solidFill>
                  <a:prstClr val="black">
                    <a:lumMod val="85000"/>
                    <a:lumOff val="15000"/>
                  </a:prstClr>
                </a:solidFill>
              </a:rPr>
              <a:t>마지막 스테이지 레이어를 다시 디자인</a:t>
            </a:r>
          </a:p>
        </p:txBody>
      </p:sp>
    </p:spTree>
    <p:extLst>
      <p:ext uri="{BB962C8B-B14F-4D97-AF65-F5344CB8AC3E}">
        <p14:creationId xmlns:p14="http://schemas.microsoft.com/office/powerpoint/2010/main" val="717945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083E57E-9033-7D48-171A-75EB1EE75921}"/>
              </a:ext>
            </a:extLst>
          </p:cNvPr>
          <p:cNvPicPr>
            <a:picLocks noChangeAspect="1"/>
          </p:cNvPicPr>
          <p:nvPr/>
        </p:nvPicPr>
        <p:blipFill rotWithShape="1">
          <a:blip r:embed="rId2"/>
          <a:srcRect t="24593"/>
          <a:stretch/>
        </p:blipFill>
        <p:spPr>
          <a:xfrm>
            <a:off x="5973322" y="1722479"/>
            <a:ext cx="5811440" cy="4454113"/>
          </a:xfrm>
          <a:prstGeom prst="rect">
            <a:avLst/>
          </a:prstGeom>
        </p:spPr>
      </p:pic>
      <p:pic>
        <p:nvPicPr>
          <p:cNvPr id="6146" name="Picture 2">
            <a:extLst>
              <a:ext uri="{FF2B5EF4-FFF2-40B4-BE49-F238E27FC236}">
                <a16:creationId xmlns:a16="http://schemas.microsoft.com/office/drawing/2014/main" id="{733E3E64-EFBB-7DEA-FC16-E788F6B51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88" y="1722479"/>
            <a:ext cx="4582042" cy="3744688"/>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959099" y="5512245"/>
            <a:ext cx="2557110" cy="307777"/>
          </a:xfrm>
          <a:prstGeom prst="rect">
            <a:avLst/>
          </a:prstGeom>
          <a:noFill/>
        </p:spPr>
        <p:txBody>
          <a:bodyPr wrap="none" rtlCol="0">
            <a:spAutoFit/>
          </a:bodyPr>
          <a:lstStyle/>
          <a:p>
            <a:r>
              <a:rPr lang="en-US" altLang="ko-KR" sz="1400" b="1" dirty="0"/>
              <a:t>MobileNetV3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47490" y="2518788"/>
            <a:ext cx="1051164" cy="6991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3F9B13CE-EEBF-FBE9-828F-F6D1229684F5}"/>
              </a:ext>
            </a:extLst>
          </p:cNvPr>
          <p:cNvSpPr/>
          <p:nvPr/>
        </p:nvSpPr>
        <p:spPr>
          <a:xfrm>
            <a:off x="6498654" y="3006813"/>
            <a:ext cx="4960529" cy="42218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286743"/>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9230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849672" y="5512245"/>
            <a:ext cx="2588786" cy="307777"/>
          </a:xfrm>
          <a:prstGeom prst="rect">
            <a:avLst/>
          </a:prstGeom>
          <a:noFill/>
        </p:spPr>
        <p:txBody>
          <a:bodyPr wrap="none" rtlCol="0">
            <a:spAutoFit/>
          </a:bodyPr>
          <a:lstStyle/>
          <a:p>
            <a:r>
              <a:rPr lang="en-US" altLang="ko-KR" sz="1400" b="1" dirty="0"/>
              <a:t>InvertedBottleNeckV3 Block</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8060196" y="6188892"/>
            <a:ext cx="2064604" cy="307777"/>
          </a:xfrm>
          <a:prstGeom prst="rect">
            <a:avLst/>
          </a:prstGeom>
          <a:noFill/>
        </p:spPr>
        <p:txBody>
          <a:bodyPr wrap="none" rtlCol="0">
            <a:spAutoFit/>
          </a:bodyPr>
          <a:lstStyle/>
          <a:p>
            <a:r>
              <a:rPr lang="en-US" altLang="ko-KR" sz="1400" b="1" dirty="0"/>
              <a:t>InvertedBottleNeckV3</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13" name="Picture 4">
            <a:extLst>
              <a:ext uri="{FF2B5EF4-FFF2-40B4-BE49-F238E27FC236}">
                <a16:creationId xmlns:a16="http://schemas.microsoft.com/office/drawing/2014/main" id="{AE90C89A-5A10-1D4C-76A6-77136E12C0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2" y="2494521"/>
            <a:ext cx="5397007" cy="2910027"/>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49BC234C-8598-FAF3-F50B-065EB7900923}"/>
              </a:ext>
            </a:extLst>
          </p:cNvPr>
          <p:cNvPicPr>
            <a:picLocks noChangeAspect="1"/>
          </p:cNvPicPr>
          <p:nvPr/>
        </p:nvPicPr>
        <p:blipFill rotWithShape="1">
          <a:blip r:embed="rId4"/>
          <a:srcRect t="38440"/>
          <a:stretch/>
        </p:blipFill>
        <p:spPr>
          <a:xfrm>
            <a:off x="6368138" y="1838632"/>
            <a:ext cx="5448719" cy="4221804"/>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flipV="1">
            <a:off x="6612232" y="1917964"/>
            <a:ext cx="4905317" cy="116570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FBD06BD-0791-BD83-10FF-148B9A4B43A8}"/>
              </a:ext>
            </a:extLst>
          </p:cNvPr>
          <p:cNvSpPr/>
          <p:nvPr/>
        </p:nvSpPr>
        <p:spPr>
          <a:xfrm flipV="1">
            <a:off x="6639838" y="3150027"/>
            <a:ext cx="4905317" cy="1412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4707F53-365B-0129-652B-A5D1DB195293}"/>
              </a:ext>
            </a:extLst>
          </p:cNvPr>
          <p:cNvSpPr/>
          <p:nvPr/>
        </p:nvSpPr>
        <p:spPr>
          <a:xfrm flipV="1">
            <a:off x="6639838" y="4648192"/>
            <a:ext cx="4905317" cy="4004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8FCC57F-FF87-7E1F-5499-FF567FEADEEA}"/>
              </a:ext>
            </a:extLst>
          </p:cNvPr>
          <p:cNvSpPr/>
          <p:nvPr/>
        </p:nvSpPr>
        <p:spPr>
          <a:xfrm flipV="1">
            <a:off x="6639838" y="5118266"/>
            <a:ext cx="4905317" cy="7553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B496BFD4-87C5-A0A6-03F0-F8959F73DED0}"/>
              </a:ext>
            </a:extLst>
          </p:cNvPr>
          <p:cNvSpPr/>
          <p:nvPr/>
        </p:nvSpPr>
        <p:spPr>
          <a:xfrm flipV="1">
            <a:off x="1092896" y="2748869"/>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645245D-27E4-6258-341B-FE49BAE371AA}"/>
              </a:ext>
            </a:extLst>
          </p:cNvPr>
          <p:cNvSpPr/>
          <p:nvPr/>
        </p:nvSpPr>
        <p:spPr>
          <a:xfrm flipV="1">
            <a:off x="2171711" y="2795773"/>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906AB28-D770-72CF-0303-4C9425B43CF5}"/>
              </a:ext>
            </a:extLst>
          </p:cNvPr>
          <p:cNvSpPr/>
          <p:nvPr/>
        </p:nvSpPr>
        <p:spPr>
          <a:xfrm flipV="1">
            <a:off x="2647213" y="3642290"/>
            <a:ext cx="1662139" cy="67679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E404F3E-4B51-8C30-441D-0F2460966D3B}"/>
              </a:ext>
            </a:extLst>
          </p:cNvPr>
          <p:cNvSpPr/>
          <p:nvPr/>
        </p:nvSpPr>
        <p:spPr>
          <a:xfrm flipV="1">
            <a:off x="4406692" y="2795772"/>
            <a:ext cx="580262" cy="101573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9A27882C-5050-97FB-366F-5E3EDE50FE48}"/>
              </a:ext>
            </a:extLst>
          </p:cNvPr>
          <p:cNvCxnSpPr>
            <a:cxnSpLocks/>
          </p:cNvCxnSpPr>
          <p:nvPr/>
        </p:nvCxnSpPr>
        <p:spPr>
          <a:xfrm flipH="1">
            <a:off x="1595336" y="1917964"/>
            <a:ext cx="5016896" cy="8309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68DD2EB-3186-A8A1-F816-91D1CC23DE44}"/>
              </a:ext>
            </a:extLst>
          </p:cNvPr>
          <p:cNvCxnSpPr>
            <a:cxnSpLocks/>
          </p:cNvCxnSpPr>
          <p:nvPr/>
        </p:nvCxnSpPr>
        <p:spPr>
          <a:xfrm flipH="1" flipV="1">
            <a:off x="2751973" y="2795772"/>
            <a:ext cx="3887865" cy="2878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678FF30-2DC3-D2B6-642E-0A261756F0A7}"/>
              </a:ext>
            </a:extLst>
          </p:cNvPr>
          <p:cNvCxnSpPr>
            <a:cxnSpLocks/>
          </p:cNvCxnSpPr>
          <p:nvPr/>
        </p:nvCxnSpPr>
        <p:spPr>
          <a:xfrm flipH="1" flipV="1">
            <a:off x="4309352" y="4319081"/>
            <a:ext cx="2302880" cy="5252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D63E8BDC-4804-90AC-C066-31D0C803715E}"/>
              </a:ext>
            </a:extLst>
          </p:cNvPr>
          <p:cNvCxnSpPr>
            <a:cxnSpLocks/>
            <a:stCxn id="19" idx="1"/>
          </p:cNvCxnSpPr>
          <p:nvPr/>
        </p:nvCxnSpPr>
        <p:spPr>
          <a:xfrm flipH="1" flipV="1">
            <a:off x="5041683" y="3811506"/>
            <a:ext cx="1598155" cy="1684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49C906-ABD5-8AC6-2BA0-E3B78D4DB56A}"/>
              </a:ext>
            </a:extLst>
          </p:cNvPr>
          <p:cNvSpPr txBox="1"/>
          <p:nvPr/>
        </p:nvSpPr>
        <p:spPr>
          <a:xfrm>
            <a:off x="6612232" y="2294174"/>
            <a:ext cx="1962012" cy="369332"/>
          </a:xfrm>
          <a:prstGeom prst="rect">
            <a:avLst/>
          </a:prstGeom>
          <a:noFill/>
        </p:spPr>
        <p:txBody>
          <a:bodyPr wrap="none" rtlCol="0">
            <a:spAutoFit/>
          </a:bodyPr>
          <a:lstStyle/>
          <a:p>
            <a:r>
              <a:rPr lang="en-US" altLang="ko-KR" b="1" dirty="0">
                <a:solidFill>
                  <a:srgbClr val="00B050"/>
                </a:solidFill>
              </a:rPr>
              <a:t>Expansion Layer</a:t>
            </a:r>
            <a:endParaRPr lang="ko-KR" altLang="en-US" b="1" dirty="0">
              <a:solidFill>
                <a:srgbClr val="00B050"/>
              </a:solidFill>
            </a:endParaRPr>
          </a:p>
        </p:txBody>
      </p:sp>
      <p:sp>
        <p:nvSpPr>
          <p:cNvPr id="37" name="TextBox 36">
            <a:extLst>
              <a:ext uri="{FF2B5EF4-FFF2-40B4-BE49-F238E27FC236}">
                <a16:creationId xmlns:a16="http://schemas.microsoft.com/office/drawing/2014/main" id="{9527574C-77B4-1813-D938-C03BFCF671E8}"/>
              </a:ext>
            </a:extLst>
          </p:cNvPr>
          <p:cNvSpPr txBox="1"/>
          <p:nvPr/>
        </p:nvSpPr>
        <p:spPr>
          <a:xfrm>
            <a:off x="6667444" y="3763135"/>
            <a:ext cx="2719719" cy="369332"/>
          </a:xfrm>
          <a:prstGeom prst="rect">
            <a:avLst/>
          </a:prstGeom>
          <a:noFill/>
        </p:spPr>
        <p:txBody>
          <a:bodyPr wrap="none" rtlCol="0">
            <a:spAutoFit/>
          </a:bodyPr>
          <a:lstStyle/>
          <a:p>
            <a:r>
              <a:rPr lang="en-US" altLang="ko-KR" b="1" dirty="0">
                <a:solidFill>
                  <a:srgbClr val="00B050"/>
                </a:solidFill>
              </a:rPr>
              <a:t>Depth wise Conv Layer</a:t>
            </a:r>
            <a:endParaRPr lang="ko-KR" altLang="en-US" b="1" dirty="0">
              <a:solidFill>
                <a:srgbClr val="00B050"/>
              </a:solidFill>
            </a:endParaRPr>
          </a:p>
        </p:txBody>
      </p:sp>
      <p:sp>
        <p:nvSpPr>
          <p:cNvPr id="38" name="TextBox 37">
            <a:extLst>
              <a:ext uri="{FF2B5EF4-FFF2-40B4-BE49-F238E27FC236}">
                <a16:creationId xmlns:a16="http://schemas.microsoft.com/office/drawing/2014/main" id="{8148E36A-96D9-7535-CC03-0F9A48CA9011}"/>
              </a:ext>
            </a:extLst>
          </p:cNvPr>
          <p:cNvSpPr txBox="1"/>
          <p:nvPr/>
        </p:nvSpPr>
        <p:spPr>
          <a:xfrm>
            <a:off x="6685019" y="4714129"/>
            <a:ext cx="1780359" cy="369332"/>
          </a:xfrm>
          <a:prstGeom prst="rect">
            <a:avLst/>
          </a:prstGeom>
          <a:noFill/>
        </p:spPr>
        <p:txBody>
          <a:bodyPr wrap="none" rtlCol="0">
            <a:spAutoFit/>
          </a:bodyPr>
          <a:lstStyle/>
          <a:p>
            <a:r>
              <a:rPr lang="en-US" altLang="ko-KR" b="1" dirty="0">
                <a:solidFill>
                  <a:srgbClr val="00B050"/>
                </a:solidFill>
              </a:rPr>
              <a:t>SE Block Layer</a:t>
            </a:r>
            <a:endParaRPr lang="ko-KR" altLang="en-US" b="1" dirty="0">
              <a:solidFill>
                <a:srgbClr val="00B050"/>
              </a:solidFill>
            </a:endParaRPr>
          </a:p>
        </p:txBody>
      </p:sp>
      <p:sp>
        <p:nvSpPr>
          <p:cNvPr id="39" name="TextBox 38">
            <a:extLst>
              <a:ext uri="{FF2B5EF4-FFF2-40B4-BE49-F238E27FC236}">
                <a16:creationId xmlns:a16="http://schemas.microsoft.com/office/drawing/2014/main" id="{24D759BF-C1C7-8485-4768-847AC038BB55}"/>
              </a:ext>
            </a:extLst>
          </p:cNvPr>
          <p:cNvSpPr txBox="1"/>
          <p:nvPr/>
        </p:nvSpPr>
        <p:spPr>
          <a:xfrm>
            <a:off x="6612232" y="5372189"/>
            <a:ext cx="2538900" cy="369332"/>
          </a:xfrm>
          <a:prstGeom prst="rect">
            <a:avLst/>
          </a:prstGeom>
          <a:noFill/>
        </p:spPr>
        <p:txBody>
          <a:bodyPr wrap="none" rtlCol="0">
            <a:spAutoFit/>
          </a:bodyPr>
          <a:lstStyle/>
          <a:p>
            <a:r>
              <a:rPr lang="en-US" altLang="ko-KR" b="1" dirty="0">
                <a:solidFill>
                  <a:srgbClr val="00B050"/>
                </a:solidFill>
              </a:rPr>
              <a:t>Pointwise Conv Layer</a:t>
            </a:r>
            <a:endParaRPr lang="ko-KR" altLang="en-US" b="1" dirty="0">
              <a:solidFill>
                <a:srgbClr val="00B050"/>
              </a:solidFill>
            </a:endParaRPr>
          </a:p>
        </p:txBody>
      </p:sp>
    </p:spTree>
    <p:extLst>
      <p:ext uri="{BB962C8B-B14F-4D97-AF65-F5344CB8AC3E}">
        <p14:creationId xmlns:p14="http://schemas.microsoft.com/office/powerpoint/2010/main" val="5748607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488712" y="5161447"/>
            <a:ext cx="3497881" cy="307777"/>
          </a:xfrm>
          <a:prstGeom prst="rect">
            <a:avLst/>
          </a:prstGeom>
          <a:noFill/>
        </p:spPr>
        <p:txBody>
          <a:bodyPr wrap="none" rtlCol="0">
            <a:spAutoFit/>
          </a:bodyPr>
          <a:lstStyle/>
          <a:p>
            <a:r>
              <a:rPr lang="en-US" altLang="ko-KR" sz="1400" b="1" dirty="0"/>
              <a:t>MobileNetV3 Last Stage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964721" y="6004066"/>
            <a:ext cx="2255554" cy="307777"/>
          </a:xfrm>
          <a:prstGeom prst="rect">
            <a:avLst/>
          </a:prstGeom>
          <a:noFill/>
        </p:spPr>
        <p:txBody>
          <a:bodyPr wrap="none" rtlCol="0">
            <a:spAutoFit/>
          </a:bodyPr>
          <a:lstStyle/>
          <a:p>
            <a:r>
              <a:rPr lang="en-US" altLang="ko-KR" sz="1400" b="1" dirty="0"/>
              <a:t>MobileNetV3 Last Stage</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7170" name="Picture 2">
            <a:extLst>
              <a:ext uri="{FF2B5EF4-FFF2-40B4-BE49-F238E27FC236}">
                <a16:creationId xmlns:a16="http://schemas.microsoft.com/office/drawing/2014/main" id="{81A7B4B6-1514-B71F-0D11-6C3147C168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08" y="2136053"/>
            <a:ext cx="5253891" cy="293615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46A674EF-45E3-B5A4-0B4E-A514603C6A54}"/>
              </a:ext>
            </a:extLst>
          </p:cNvPr>
          <p:cNvPicPr>
            <a:picLocks noChangeAspect="1"/>
          </p:cNvPicPr>
          <p:nvPr/>
        </p:nvPicPr>
        <p:blipFill rotWithShape="1">
          <a:blip r:embed="rId4"/>
          <a:srcRect r="42450"/>
          <a:stretch/>
        </p:blipFill>
        <p:spPr>
          <a:xfrm>
            <a:off x="6957421" y="1727492"/>
            <a:ext cx="4270154" cy="4206727"/>
          </a:xfrm>
          <a:prstGeom prst="rect">
            <a:avLst/>
          </a:prstGeom>
        </p:spPr>
      </p:pic>
      <p:sp>
        <p:nvSpPr>
          <p:cNvPr id="7" name="직사각형 6">
            <a:extLst>
              <a:ext uri="{FF2B5EF4-FFF2-40B4-BE49-F238E27FC236}">
                <a16:creationId xmlns:a16="http://schemas.microsoft.com/office/drawing/2014/main" id="{CD5FDE6D-38F8-4D1F-EA71-D4E1F9AD3CE8}"/>
              </a:ext>
            </a:extLst>
          </p:cNvPr>
          <p:cNvSpPr/>
          <p:nvPr/>
        </p:nvSpPr>
        <p:spPr>
          <a:xfrm>
            <a:off x="7626485" y="2354094"/>
            <a:ext cx="3180945" cy="32976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0678D99D-0056-BCB8-0DCE-5F33DDB8ADB6}"/>
              </a:ext>
            </a:extLst>
          </p:cNvPr>
          <p:cNvSpPr/>
          <p:nvPr/>
        </p:nvSpPr>
        <p:spPr>
          <a:xfrm>
            <a:off x="691591" y="3322380"/>
            <a:ext cx="4794809" cy="10453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7" idx="1"/>
          </p:cNvCxnSpPr>
          <p:nvPr/>
        </p:nvCxnSpPr>
        <p:spPr>
          <a:xfrm flipH="1" flipV="1">
            <a:off x="5512340" y="3900792"/>
            <a:ext cx="2114145" cy="102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061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726875" y="3416504"/>
            <a:ext cx="2738250" cy="307777"/>
          </a:xfrm>
          <a:prstGeom prst="rect">
            <a:avLst/>
          </a:prstGeom>
          <a:noFill/>
        </p:spPr>
        <p:txBody>
          <a:bodyPr wrap="none" rtlCol="0">
            <a:spAutoFit/>
          </a:bodyPr>
          <a:lstStyle/>
          <a:p>
            <a:r>
              <a:rPr lang="en-US" altLang="ko-KR" sz="1400" b="1" dirty="0"/>
              <a:t>MobileNetV3</a:t>
            </a:r>
            <a:r>
              <a:rPr lang="ko-KR" altLang="en-US" sz="1400" b="1" dirty="0"/>
              <a:t> </a:t>
            </a:r>
            <a:r>
              <a:rPr lang="en-US" altLang="ko-KR" sz="1400" b="1" dirty="0"/>
              <a:t>Implementation</a:t>
            </a:r>
            <a:endParaRPr lang="ko-KR" altLang="en-US" sz="1400" b="1" dirty="0"/>
          </a:p>
        </p:txBody>
      </p:sp>
      <p:sp>
        <p:nvSpPr>
          <p:cNvPr id="2" name="직사각형 1"/>
          <p:cNvSpPr/>
          <p:nvPr/>
        </p:nvSpPr>
        <p:spPr>
          <a:xfrm>
            <a:off x="3189511" y="3724960"/>
            <a:ext cx="7124700" cy="276999"/>
          </a:xfrm>
          <a:prstGeom prst="rect">
            <a:avLst/>
          </a:prstGeom>
        </p:spPr>
        <p:txBody>
          <a:bodyPr wrap="square">
            <a:spAutoFit/>
          </a:bodyPr>
          <a:lstStyle/>
          <a:p>
            <a:r>
              <a:rPr lang="en-US" altLang="ko-KR" sz="1200" dirty="0">
                <a:hlinkClick r:id="rId3"/>
              </a:rPr>
              <a:t>https://github.com/gellston/DeepLearningStudy/blob/main/torch/model/MobileNetV3Small.py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3829870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MobileNetV3 (2019)</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MobileNetV3</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en-US" altLang="ko-KR" sz="1200" dirty="0" err="1">
                <a:solidFill>
                  <a:prstClr val="black">
                    <a:lumMod val="85000"/>
                    <a:lumOff val="15000"/>
                  </a:prstClr>
                </a:solidFill>
              </a:rPr>
              <a:t>HardSwish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Last</a:t>
            </a:r>
            <a:r>
              <a:rPr lang="ko-KR" altLang="en-US" sz="1200" dirty="0">
                <a:solidFill>
                  <a:prstClr val="black">
                    <a:lumMod val="85000"/>
                    <a:lumOff val="15000"/>
                  </a:prstClr>
                </a:solidFill>
              </a:rPr>
              <a:t> </a:t>
            </a:r>
            <a:r>
              <a:rPr lang="en-US" altLang="ko-KR" sz="1200" dirty="0">
                <a:solidFill>
                  <a:prstClr val="black">
                    <a:lumMod val="85000"/>
                    <a:lumOff val="15000"/>
                  </a:prstClr>
                </a:solidFill>
              </a:rPr>
              <a:t>Stage </a:t>
            </a:r>
            <a:r>
              <a:rPr lang="ko-KR" altLang="en-US" sz="1200" dirty="0">
                <a:solidFill>
                  <a:prstClr val="black">
                    <a:lumMod val="85000"/>
                    <a:lumOff val="15000"/>
                  </a:prstClr>
                </a:solidFill>
              </a:rPr>
              <a:t>최소화</a:t>
            </a:r>
            <a:r>
              <a:rPr lang="en-US" altLang="ko-KR" sz="1200" dirty="0">
                <a:solidFill>
                  <a:prstClr val="black">
                    <a:lumMod val="85000"/>
                    <a:lumOff val="15000"/>
                  </a:prstClr>
                </a:solidFill>
              </a:rPr>
              <a:t> </a:t>
            </a:r>
          </a:p>
          <a:p>
            <a:pPr algn="ctr">
              <a:lnSpc>
                <a:spcPct val="150000"/>
              </a:lnSpc>
            </a:pPr>
            <a:r>
              <a:rPr lang="en-US" altLang="ko-KR" sz="900" dirty="0" err="1">
                <a:solidFill>
                  <a:prstClr val="black">
                    <a:lumMod val="85000"/>
                    <a:lumOff val="15000"/>
                  </a:prstClr>
                </a:solidFill>
              </a:rPr>
              <a:t>SEBlock</a:t>
            </a:r>
            <a:r>
              <a:rPr lang="ko-KR" altLang="en-US" sz="900" dirty="0">
                <a:solidFill>
                  <a:prstClr val="black">
                    <a:lumMod val="85000"/>
                    <a:lumOff val="15000"/>
                  </a:prstClr>
                </a:solidFill>
              </a:rPr>
              <a:t>을 이용하여 특정 채널에 가중치를 부여하였으며 </a:t>
            </a:r>
            <a:r>
              <a:rPr lang="en-US" altLang="ko-KR" sz="900" dirty="0" err="1">
                <a:solidFill>
                  <a:prstClr val="black">
                    <a:lumMod val="85000"/>
                    <a:lumOff val="15000"/>
                  </a:prstClr>
                </a:solidFill>
              </a:rPr>
              <a:t>HardSwish</a:t>
            </a:r>
            <a:r>
              <a:rPr lang="ko-KR" altLang="en-US" sz="900" dirty="0">
                <a:solidFill>
                  <a:prstClr val="black">
                    <a:lumMod val="85000"/>
                    <a:lumOff val="15000"/>
                  </a:prstClr>
                </a:solidFill>
              </a:rPr>
              <a:t>를 통해 가벼우면서도 비선형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를 뽑음</a:t>
            </a:r>
            <a:r>
              <a:rPr lang="en-US" altLang="ko-KR" sz="900" dirty="0">
                <a:solidFill>
                  <a:prstClr val="black">
                    <a:lumMod val="85000"/>
                    <a:lumOff val="15000"/>
                  </a:prstClr>
                </a:solidFill>
              </a:rPr>
              <a:t>. Last Stage</a:t>
            </a:r>
            <a:r>
              <a:rPr lang="ko-KR" altLang="en-US" sz="900" dirty="0">
                <a:solidFill>
                  <a:prstClr val="black">
                    <a:lumMod val="85000"/>
                    <a:lumOff val="15000"/>
                  </a:prstClr>
                </a:solidFill>
              </a:rPr>
              <a:t>가 최소화되어 불필요한 </a:t>
            </a:r>
            <a:r>
              <a:rPr lang="en-US" altLang="ko-KR" sz="900" dirty="0">
                <a:solidFill>
                  <a:prstClr val="black">
                    <a:lumMod val="85000"/>
                    <a:lumOff val="15000"/>
                  </a:prstClr>
                </a:solidFill>
              </a:rPr>
              <a:t>filter</a:t>
            </a:r>
            <a:r>
              <a:rPr lang="ko-KR" altLang="en-US" sz="900" dirty="0">
                <a:solidFill>
                  <a:prstClr val="black">
                    <a:lumMod val="85000"/>
                    <a:lumOff val="15000"/>
                  </a:prstClr>
                </a:solidFill>
              </a:rPr>
              <a:t>를 최소화</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098" name="Picture 2" descr="Paper Review] CSPNet: A New Backbone that can Enhance Learning Capability  of CNN 요약리뷰">
            <a:extLst>
              <a:ext uri="{FF2B5EF4-FFF2-40B4-BE49-F238E27FC236}">
                <a16:creationId xmlns:a16="http://schemas.microsoft.com/office/drawing/2014/main" id="{E9C86AAE-78F6-3D45-C376-72EE4095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0" y="2176283"/>
            <a:ext cx="10628680" cy="2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796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a:solidFill>
                  <a:srgbClr val="000000"/>
                </a:solidFill>
                <a:latin typeface="Lucida Grande"/>
              </a:rPr>
              <a:t>RexNetV1 </a:t>
            </a:r>
            <a:r>
              <a:rPr lang="en-US" altLang="ko-KR" sz="1400" b="1" dirty="0"/>
              <a:t>(2020) - Naver</a:t>
            </a:r>
            <a:br>
              <a:rPr lang="en-US" altLang="ko-KR" sz="1400" b="1" dirty="0"/>
            </a:br>
            <a:r>
              <a:rPr lang="en-US" altLang="ko-KR" sz="1400" dirty="0">
                <a:solidFill>
                  <a:prstClr val="black">
                    <a:lumMod val="85000"/>
                    <a:lumOff val="15000"/>
                  </a:prstClr>
                </a:solidFill>
                <a:hlinkClick r:id="rId3"/>
              </a:rPr>
              <a:t>https://arxiv.org/abs/2007.00992</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293369" y="5251589"/>
            <a:ext cx="2631656"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Rank output </a:t>
            </a:r>
            <a:r>
              <a:rPr lang="ko-KR" altLang="en-US" sz="1200" dirty="0">
                <a:solidFill>
                  <a:prstClr val="black">
                    <a:lumMod val="85000"/>
                    <a:lumOff val="15000"/>
                  </a:prstClr>
                </a:solidFill>
              </a:rPr>
              <a:t>최대화</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Swish Activation</a:t>
            </a:r>
            <a:r>
              <a:rPr lang="ko-KR" altLang="en-US" sz="900" dirty="0">
                <a:solidFill>
                  <a:prstClr val="black">
                    <a:lumMod val="85000"/>
                    <a:lumOff val="15000"/>
                  </a:prstClr>
                </a:solidFill>
              </a:rPr>
              <a:t>을 통해 </a:t>
            </a:r>
            <a:r>
              <a:rPr lang="en-US" altLang="ko-KR" sz="900" dirty="0">
                <a:solidFill>
                  <a:prstClr val="black">
                    <a:lumMod val="85000"/>
                    <a:lumOff val="15000"/>
                  </a:prstClr>
                </a:solidFill>
              </a:rPr>
              <a:t>Rank</a:t>
            </a:r>
            <a:r>
              <a:rPr lang="ko-KR" altLang="en-US" sz="900" dirty="0">
                <a:solidFill>
                  <a:prstClr val="black">
                    <a:lumMod val="85000"/>
                    <a:lumOff val="15000"/>
                  </a:prstClr>
                </a:solidFill>
              </a:rPr>
              <a:t>를 최대화</a:t>
            </a:r>
          </a:p>
        </p:txBody>
      </p:sp>
      <p:sp>
        <p:nvSpPr>
          <p:cNvPr id="11" name="직사각형 10">
            <a:extLst>
              <a:ext uri="{FF2B5EF4-FFF2-40B4-BE49-F238E27FC236}">
                <a16:creationId xmlns:a16="http://schemas.microsoft.com/office/drawing/2014/main" id="{0FC3FDEC-0498-BE5B-258D-851E3C03EF01}"/>
              </a:ext>
            </a:extLst>
          </p:cNvPr>
          <p:cNvSpPr/>
          <p:nvPr/>
        </p:nvSpPr>
        <p:spPr>
          <a:xfrm>
            <a:off x="3925025" y="5224787"/>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ko-KR" altLang="en-US" sz="1200" dirty="0">
                <a:solidFill>
                  <a:prstClr val="black">
                    <a:lumMod val="85000"/>
                    <a:lumOff val="15000"/>
                  </a:prstClr>
                </a:solidFill>
              </a:rPr>
              <a:t>불필요한 </a:t>
            </a:r>
            <a:r>
              <a:rPr lang="en-US" altLang="ko-KR" sz="1200" dirty="0">
                <a:solidFill>
                  <a:prstClr val="black">
                    <a:lumMod val="85000"/>
                    <a:lumOff val="15000"/>
                  </a:prstClr>
                </a:solidFill>
              </a:rPr>
              <a:t>Feature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의존 변수를 최소화 하기 위해 선형적인 채널 수 증가</a:t>
            </a:r>
          </a:p>
        </p:txBody>
      </p:sp>
      <p:sp>
        <p:nvSpPr>
          <p:cNvPr id="13" name="직사각형 12">
            <a:extLst>
              <a:ext uri="{FF2B5EF4-FFF2-40B4-BE49-F238E27FC236}">
                <a16:creationId xmlns:a16="http://schemas.microsoft.com/office/drawing/2014/main" id="{B15093CB-D0D4-8E82-7465-EF57C2892FD8}"/>
              </a:ext>
            </a:extLst>
          </p:cNvPr>
          <p:cNvSpPr/>
          <p:nvPr/>
        </p:nvSpPr>
        <p:spPr>
          <a:xfrm>
            <a:off x="6849646"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Squeeze-Excitation Block</a:t>
            </a:r>
          </a:p>
          <a:p>
            <a:pPr algn="ctr">
              <a:lnSpc>
                <a:spcPct val="150000"/>
              </a:lnSpc>
            </a:pPr>
            <a:r>
              <a:rPr lang="ko-KR" altLang="en-US" sz="900" dirty="0">
                <a:solidFill>
                  <a:prstClr val="black">
                    <a:lumMod val="85000"/>
                    <a:lumOff val="15000"/>
                  </a:prstClr>
                </a:solidFill>
              </a:rPr>
              <a:t>특정 채널에 가중치 부여</a:t>
            </a:r>
          </a:p>
        </p:txBody>
      </p:sp>
      <p:pic>
        <p:nvPicPr>
          <p:cNvPr id="9218" name="Picture 2">
            <a:extLst>
              <a:ext uri="{FF2B5EF4-FFF2-40B4-BE49-F238E27FC236}">
                <a16:creationId xmlns:a16="http://schemas.microsoft.com/office/drawing/2014/main" id="{4B57B8AC-007C-183A-BD2D-613CF0DF1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293" y="1719711"/>
            <a:ext cx="9922213" cy="252706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A7126F25-29D2-AC32-41A3-359CF035BDF8}"/>
              </a:ext>
            </a:extLst>
          </p:cNvPr>
          <p:cNvSpPr/>
          <p:nvPr/>
        </p:nvSpPr>
        <p:spPr>
          <a:xfrm>
            <a:off x="8986571" y="5224787"/>
            <a:ext cx="2222935" cy="900246"/>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D</a:t>
            </a:r>
          </a:p>
          <a:p>
            <a:pPr algn="ctr">
              <a:lnSpc>
                <a:spcPct val="150000"/>
              </a:lnSpc>
            </a:pPr>
            <a:r>
              <a:rPr lang="en-US" altLang="ko-KR" sz="1200" dirty="0">
                <a:solidFill>
                  <a:prstClr val="black">
                    <a:lumMod val="85000"/>
                    <a:lumOff val="15000"/>
                  </a:prstClr>
                </a:solidFill>
              </a:rPr>
              <a:t>Latency </a:t>
            </a:r>
            <a:r>
              <a:rPr lang="ko-KR" altLang="en-US" sz="1200" dirty="0">
                <a:solidFill>
                  <a:prstClr val="black">
                    <a:lumMod val="85000"/>
                    <a:lumOff val="15000"/>
                  </a:prstClr>
                </a:solidFill>
              </a:rPr>
              <a:t>최소화</a:t>
            </a:r>
            <a:endParaRPr lang="en-US" altLang="ko-KR" sz="1200" dirty="0">
              <a:solidFill>
                <a:prstClr val="black">
                  <a:lumMod val="85000"/>
                  <a:lumOff val="15000"/>
                </a:prstClr>
              </a:solidFill>
            </a:endParaRPr>
          </a:p>
          <a:p>
            <a:pPr algn="ctr">
              <a:lnSpc>
                <a:spcPct val="150000"/>
              </a:lnSpc>
            </a:pPr>
            <a:r>
              <a:rPr lang="ko-KR" altLang="en-US" sz="900" dirty="0">
                <a:solidFill>
                  <a:prstClr val="black">
                    <a:lumMod val="85000"/>
                    <a:lumOff val="15000"/>
                  </a:prstClr>
                </a:solidFill>
              </a:rPr>
              <a:t>선형 채널증가로 인한 부하 최소화</a:t>
            </a:r>
          </a:p>
        </p:txBody>
      </p:sp>
    </p:spTree>
    <p:extLst>
      <p:ext uri="{BB962C8B-B14F-4D97-AF65-F5344CB8AC3E}">
        <p14:creationId xmlns:p14="http://schemas.microsoft.com/office/powerpoint/2010/main" val="16072591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FC5E6BD9-539B-4C19-6A12-3214501FE05E}"/>
              </a:ext>
            </a:extLst>
          </p:cNvPr>
          <p:cNvPicPr>
            <a:picLocks noChangeAspect="1"/>
          </p:cNvPicPr>
          <p:nvPr/>
        </p:nvPicPr>
        <p:blipFill>
          <a:blip r:embed="rId4"/>
          <a:stretch>
            <a:fillRect/>
          </a:stretch>
        </p:blipFill>
        <p:spPr>
          <a:xfrm>
            <a:off x="7166396" y="1848187"/>
            <a:ext cx="3425291" cy="4202695"/>
          </a:xfrm>
          <a:prstGeom prst="rect">
            <a:avLst/>
          </a:prstGeom>
        </p:spPr>
      </p:pic>
      <p:sp>
        <p:nvSpPr>
          <p:cNvPr id="26" name="직사각형 25">
            <a:extLst>
              <a:ext uri="{FF2B5EF4-FFF2-40B4-BE49-F238E27FC236}">
                <a16:creationId xmlns:a16="http://schemas.microsoft.com/office/drawing/2014/main" id="{3F9B13CE-EEBF-FBE9-828F-F6D1229684F5}"/>
              </a:ext>
            </a:extLst>
          </p:cNvPr>
          <p:cNvSpPr/>
          <p:nvPr/>
        </p:nvSpPr>
        <p:spPr>
          <a:xfrm>
            <a:off x="7539515" y="4320047"/>
            <a:ext cx="2791260" cy="7480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2062608" cy="20372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2162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5C91EA0-449B-4A04-E2B8-BD8A60715951}"/>
              </a:ext>
            </a:extLst>
          </p:cNvPr>
          <p:cNvPicPr>
            <a:picLocks noChangeAspect="1"/>
          </p:cNvPicPr>
          <p:nvPr/>
        </p:nvPicPr>
        <p:blipFill>
          <a:blip r:embed="rId2"/>
          <a:stretch>
            <a:fillRect/>
          </a:stretch>
        </p:blipFill>
        <p:spPr>
          <a:xfrm>
            <a:off x="6096000" y="1650331"/>
            <a:ext cx="5875535" cy="4388130"/>
          </a:xfrm>
          <a:prstGeom prst="rect">
            <a:avLst/>
          </a:prstGeom>
        </p:spPr>
      </p:pic>
      <p:pic>
        <p:nvPicPr>
          <p:cNvPr id="10242" name="Picture 2" descr="ReXNet: Diminishing Representational Bottleneck on Convolutional Neural  Network | Semantic Scholar">
            <a:extLst>
              <a:ext uri="{FF2B5EF4-FFF2-40B4-BE49-F238E27FC236}">
                <a16:creationId xmlns:a16="http://schemas.microsoft.com/office/drawing/2014/main" id="{EC65A0F3-BB7A-B8FA-14C6-4EF5B54BF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472" y="1914407"/>
            <a:ext cx="4341435" cy="3562203"/>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4"/>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166" y="5476610"/>
            <a:ext cx="2270045" cy="307777"/>
          </a:xfrm>
          <a:prstGeom prst="rect">
            <a:avLst/>
          </a:prstGeom>
          <a:noFill/>
        </p:spPr>
        <p:txBody>
          <a:bodyPr wrap="none" rtlCol="0">
            <a:spAutoFit/>
          </a:bodyPr>
          <a:lstStyle/>
          <a:p>
            <a:r>
              <a:rPr lang="en-US" altLang="ko-KR" sz="1400" b="1" dirty="0"/>
              <a:t>RexNetV1 Configuration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7863442" y="6038461"/>
            <a:ext cx="1997535" cy="307777"/>
          </a:xfrm>
          <a:prstGeom prst="rect">
            <a:avLst/>
          </a:prstGeom>
          <a:noFill/>
        </p:spPr>
        <p:txBody>
          <a:bodyPr wrap="none" rtlCol="0">
            <a:spAutoFit/>
          </a:bodyPr>
          <a:lstStyle/>
          <a:p>
            <a:r>
              <a:rPr lang="en-US" altLang="ko-KR" sz="1400" b="1" dirty="0"/>
              <a:t>RexNetV1 Bottleneck</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7" name="직사각형 26">
            <a:extLst>
              <a:ext uri="{FF2B5EF4-FFF2-40B4-BE49-F238E27FC236}">
                <a16:creationId xmlns:a16="http://schemas.microsoft.com/office/drawing/2014/main" id="{E423B769-D37B-C76C-573C-A0B1A0CF18A7}"/>
              </a:ext>
            </a:extLst>
          </p:cNvPr>
          <p:cNvSpPr/>
          <p:nvPr/>
        </p:nvSpPr>
        <p:spPr>
          <a:xfrm>
            <a:off x="1135472" y="2469870"/>
            <a:ext cx="4312018" cy="186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3F9B13CE-EEBF-FBE9-828F-F6D1229684F5}"/>
              </a:ext>
            </a:extLst>
          </p:cNvPr>
          <p:cNvSpPr/>
          <p:nvPr/>
        </p:nvSpPr>
        <p:spPr>
          <a:xfrm>
            <a:off x="6430561" y="1674123"/>
            <a:ext cx="4960527" cy="428893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5476907" y="2656837"/>
            <a:ext cx="953654" cy="11617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35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451184" cy="307777"/>
          </a:xfrm>
          <a:prstGeom prst="rect">
            <a:avLst/>
          </a:prstGeom>
          <a:noFill/>
        </p:spPr>
        <p:txBody>
          <a:bodyPr wrap="none" rtlCol="0">
            <a:spAutoFit/>
          </a:bodyPr>
          <a:lstStyle/>
          <a:p>
            <a:r>
              <a:rPr lang="en-US" altLang="ko-KR" sz="1400" b="1" dirty="0"/>
              <a:t>RexNetV1</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196944" cy="276999"/>
          </a:xfrm>
          <a:prstGeom prst="rect">
            <a:avLst/>
          </a:prstGeom>
        </p:spPr>
        <p:txBody>
          <a:bodyPr wrap="square">
            <a:spAutoFit/>
          </a:bodyPr>
          <a:lstStyle/>
          <a:p>
            <a:r>
              <a:rPr lang="en-US" altLang="ko-KR" sz="1200" dirty="0">
                <a:hlinkClick r:id="rId3"/>
              </a:rPr>
              <a:t>https://github.com/gellston/DeepLearningStudy/blob/main/torch/model/RexNetV1.py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1669037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VGG (2014)</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pic>
        <p:nvPicPr>
          <p:cNvPr id="2050" name="Picture 2" descr="https://pytorch.org/assets/images/v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667" y="1638827"/>
            <a:ext cx="4392413" cy="44386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36364" y="6137548"/>
            <a:ext cx="1803122" cy="307777"/>
          </a:xfrm>
          <a:prstGeom prst="rect">
            <a:avLst/>
          </a:prstGeom>
          <a:noFill/>
        </p:spPr>
        <p:txBody>
          <a:bodyPr wrap="none" rtlCol="0">
            <a:spAutoFit/>
          </a:bodyPr>
          <a:lstStyle/>
          <a:p>
            <a:r>
              <a:rPr lang="en-US" altLang="ko-KR" sz="1400" b="1" dirty="0"/>
              <a:t>VGG Configuration</a:t>
            </a:r>
            <a:endParaRPr lang="ko-KR" altLang="en-US" sz="1400" b="1" dirty="0"/>
          </a:p>
        </p:txBody>
      </p:sp>
      <p:cxnSp>
        <p:nvCxnSpPr>
          <p:cNvPr id="4" name="직선 화살표 연결선 3"/>
          <p:cNvCxnSpPr>
            <a:stCxn id="3" idx="1"/>
          </p:cNvCxnSpPr>
          <p:nvPr/>
        </p:nvCxnSpPr>
        <p:spPr>
          <a:xfrm flipH="1">
            <a:off x="3028949" y="4129462"/>
            <a:ext cx="2676526" cy="1030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94214" y="5327923"/>
            <a:ext cx="2589876" cy="307777"/>
          </a:xfrm>
          <a:prstGeom prst="rect">
            <a:avLst/>
          </a:prstGeom>
          <a:noFill/>
        </p:spPr>
        <p:txBody>
          <a:bodyPr wrap="none" rtlCol="0">
            <a:spAutoFit/>
          </a:bodyPr>
          <a:lstStyle/>
          <a:p>
            <a:r>
              <a:rPr lang="en-US" altLang="ko-KR" sz="1400" b="1" dirty="0"/>
              <a:t>VGG 16 Final Layer Example</a:t>
            </a:r>
            <a:endParaRPr lang="ko-KR" altLang="en-US" sz="1400" b="1" dirty="0"/>
          </a:p>
        </p:txBody>
      </p:sp>
      <p:sp>
        <p:nvSpPr>
          <p:cNvPr id="8" name="직사각형 7"/>
          <p:cNvSpPr/>
          <p:nvPr/>
        </p:nvSpPr>
        <p:spPr>
          <a:xfrm>
            <a:off x="933450" y="5219699"/>
            <a:ext cx="4190999" cy="7715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4"/>
          <a:stretch>
            <a:fillRect/>
          </a:stretch>
        </p:blipFill>
        <p:spPr>
          <a:xfrm>
            <a:off x="5705475" y="3164793"/>
            <a:ext cx="5983615" cy="1929338"/>
          </a:xfrm>
          <a:prstGeom prst="rect">
            <a:avLst/>
          </a:prstGeom>
        </p:spPr>
      </p:pic>
      <p:sp>
        <p:nvSpPr>
          <p:cNvPr id="13" name="모서리가 둥근 직사각형 30">
            <a:extLst>
              <a:ext uri="{FF2B5EF4-FFF2-40B4-BE49-F238E27FC236}">
                <a16:creationId xmlns:a16="http://schemas.microsoft.com/office/drawing/2014/main" id="{454279F3-C37B-28C4-B484-5504491BA99F}"/>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14" name="직사각형 13">
            <a:extLst>
              <a:ext uri="{FF2B5EF4-FFF2-40B4-BE49-F238E27FC236}">
                <a16:creationId xmlns:a16="http://schemas.microsoft.com/office/drawing/2014/main" id="{B086F786-9F24-5B65-6BE2-6C36F429FB5A}"/>
              </a:ext>
            </a:extLst>
          </p:cNvPr>
          <p:cNvSpPr/>
          <p:nvPr/>
        </p:nvSpPr>
        <p:spPr>
          <a:xfrm>
            <a:off x="6096000" y="4204277"/>
            <a:ext cx="2033674" cy="738664"/>
          </a:xfrm>
          <a:prstGeom prst="rect">
            <a:avLst/>
          </a:prstGeom>
        </p:spPr>
        <p:txBody>
          <a:bodyPr wrap="square">
            <a:spAutoFit/>
          </a:bodyPr>
          <a:lstStyle/>
          <a:p>
            <a:pPr algn="ctr">
              <a:lnSpc>
                <a:spcPct val="150000"/>
              </a:lnSpc>
            </a:pPr>
            <a:r>
              <a:rPr lang="en-US" altLang="ko-KR" sz="1400" b="1" dirty="0">
                <a:solidFill>
                  <a:srgbClr val="FFC000"/>
                </a:solidFill>
              </a:rPr>
              <a:t>Fully connected layer </a:t>
            </a:r>
          </a:p>
          <a:p>
            <a:pPr algn="ctr">
              <a:lnSpc>
                <a:spcPct val="150000"/>
              </a:lnSpc>
            </a:pPr>
            <a:r>
              <a:rPr lang="en-US" altLang="ko-KR" sz="1400" b="1" dirty="0">
                <a:solidFill>
                  <a:srgbClr val="FFC000"/>
                </a:solidFill>
              </a:rPr>
              <a:t>for class output</a:t>
            </a:r>
          </a:p>
        </p:txBody>
      </p:sp>
    </p:spTree>
    <p:extLst>
      <p:ext uri="{BB962C8B-B14F-4D97-AF65-F5344CB8AC3E}">
        <p14:creationId xmlns:p14="http://schemas.microsoft.com/office/powerpoint/2010/main" val="35233621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a:solidFill>
                  <a:prstClr val="white"/>
                </a:solidFill>
              </a:rPr>
              <a:t>RexNetV1 (2020)</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직사각형 15">
            <a:extLst>
              <a:ext uri="{FF2B5EF4-FFF2-40B4-BE49-F238E27FC236}">
                <a16:creationId xmlns:a16="http://schemas.microsoft.com/office/drawing/2014/main" id="{C0027AA6-A00D-7DE0-2A74-EED04C2DB640}"/>
              </a:ext>
            </a:extLst>
          </p:cNvPr>
          <p:cNvSpPr/>
          <p:nvPr/>
        </p:nvSpPr>
        <p:spPr>
          <a:xfrm>
            <a:off x="1562623" y="5315448"/>
            <a:ext cx="9604729"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왜 </a:t>
            </a:r>
            <a:r>
              <a:rPr lang="en-US" altLang="ko-KR" sz="1400" b="1" dirty="0">
                <a:solidFill>
                  <a:prstClr val="black">
                    <a:lumMod val="85000"/>
                    <a:lumOff val="15000"/>
                  </a:prstClr>
                </a:solidFill>
              </a:rPr>
              <a:t>RexNetV1</a:t>
            </a:r>
            <a:r>
              <a:rPr lang="ko-KR" altLang="en-US" sz="1400" b="1" dirty="0">
                <a:solidFill>
                  <a:prstClr val="black">
                    <a:lumMod val="85000"/>
                    <a:lumOff val="15000"/>
                  </a:prstClr>
                </a:solidFill>
              </a:rPr>
              <a:t>는 이전 모델보다 성능이 좋았을까</a:t>
            </a:r>
            <a:endParaRPr lang="en-US" altLang="ko-KR" sz="1400" b="1" dirty="0">
              <a:solidFill>
                <a:prstClr val="black">
                  <a:lumMod val="85000"/>
                  <a:lumOff val="15000"/>
                </a:prstClr>
              </a:solidFill>
            </a:endParaRPr>
          </a:p>
          <a:p>
            <a:pPr algn="ctr">
              <a:lnSpc>
                <a:spcPct val="150000"/>
              </a:lnSpc>
            </a:pPr>
            <a:r>
              <a:rPr lang="en-US" altLang="ko-KR" sz="1200" dirty="0" err="1">
                <a:solidFill>
                  <a:prstClr val="black">
                    <a:lumMod val="85000"/>
                    <a:lumOff val="15000"/>
                  </a:prstClr>
                </a:solidFill>
              </a:rPr>
              <a:t>SEBlock</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Swish</a:t>
            </a:r>
            <a:r>
              <a:rPr lang="ko-KR" altLang="en-US" sz="1200" dirty="0">
                <a:solidFill>
                  <a:prstClr val="black">
                    <a:lumMod val="85000"/>
                    <a:lumOff val="15000"/>
                  </a:prstClr>
                </a:solidFill>
              </a:rPr>
              <a:t>적용</a:t>
            </a:r>
            <a:r>
              <a:rPr lang="en-US" altLang="ko-KR" sz="1200" dirty="0">
                <a:solidFill>
                  <a:prstClr val="black">
                    <a:lumMod val="85000"/>
                    <a:lumOff val="15000"/>
                  </a:prstClr>
                </a:solidFill>
              </a:rPr>
              <a:t>, </a:t>
            </a:r>
            <a:r>
              <a:rPr lang="ko-KR" altLang="en-US" sz="1200" dirty="0">
                <a:solidFill>
                  <a:prstClr val="black">
                    <a:lumMod val="85000"/>
                    <a:lumOff val="15000"/>
                  </a:prstClr>
                </a:solidFill>
              </a:rPr>
              <a:t>채널 수와 행렬 </a:t>
            </a:r>
            <a:r>
              <a:rPr lang="en-US" altLang="ko-KR" sz="1200" dirty="0">
                <a:solidFill>
                  <a:prstClr val="black">
                    <a:lumMod val="85000"/>
                    <a:lumOff val="15000"/>
                  </a:prstClr>
                </a:solidFill>
              </a:rPr>
              <a:t>Rank</a:t>
            </a:r>
            <a:r>
              <a:rPr lang="ko-KR" altLang="en-US" sz="1200" dirty="0">
                <a:solidFill>
                  <a:prstClr val="black">
                    <a:lumMod val="85000"/>
                    <a:lumOff val="15000"/>
                  </a:prstClr>
                </a:solidFill>
              </a:rPr>
              <a:t>에 대한 관계를 연구 </a:t>
            </a:r>
            <a:endParaRPr lang="en-US" altLang="ko-KR" sz="12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Rank</a:t>
            </a:r>
            <a:r>
              <a:rPr lang="ko-KR" altLang="en-US" sz="900" dirty="0">
                <a:solidFill>
                  <a:prstClr val="black">
                    <a:lumMod val="85000"/>
                    <a:lumOff val="15000"/>
                  </a:prstClr>
                </a:solidFill>
              </a:rPr>
              <a:t>의 수에 비해 사용하는 채널의 수와 </a:t>
            </a:r>
            <a:r>
              <a:rPr lang="en-US" altLang="ko-KR" sz="900" dirty="0">
                <a:solidFill>
                  <a:prstClr val="black">
                    <a:lumMod val="85000"/>
                    <a:lumOff val="15000"/>
                  </a:prstClr>
                </a:solidFill>
              </a:rPr>
              <a:t>Feature</a:t>
            </a:r>
            <a:r>
              <a:rPr lang="ko-KR" altLang="en-US" sz="900" dirty="0">
                <a:solidFill>
                  <a:prstClr val="black">
                    <a:lumMod val="85000"/>
                    <a:lumOff val="15000"/>
                  </a:prstClr>
                </a:solidFill>
              </a:rPr>
              <a:t>의 수가 많다는 것에 착안하여 채널 수를 최소화 하였으며 그에 따라 </a:t>
            </a:r>
            <a:r>
              <a:rPr lang="en-US" altLang="ko-KR" sz="900" dirty="0">
                <a:solidFill>
                  <a:prstClr val="black">
                    <a:lumMod val="85000"/>
                    <a:lumOff val="15000"/>
                  </a:prstClr>
                </a:solidFill>
              </a:rPr>
              <a:t>Latency</a:t>
            </a:r>
            <a:r>
              <a:rPr lang="ko-KR" altLang="en-US" sz="900" dirty="0">
                <a:solidFill>
                  <a:prstClr val="black">
                    <a:lumMod val="85000"/>
                    <a:lumOff val="15000"/>
                  </a:prstClr>
                </a:solidFill>
              </a:rPr>
              <a:t>가 감소하여 속도 향상</a:t>
            </a:r>
          </a:p>
        </p:txBody>
      </p:sp>
      <p:sp>
        <p:nvSpPr>
          <p:cNvPr id="8" name="모서리가 둥근 직사각형 30">
            <a:extLst>
              <a:ext uri="{FF2B5EF4-FFF2-40B4-BE49-F238E27FC236}">
                <a16:creationId xmlns:a16="http://schemas.microsoft.com/office/drawing/2014/main" id="{D37A7D9E-884A-C6B8-0FC8-4798BDE893EA}"/>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 name="그림 3">
            <a:extLst>
              <a:ext uri="{FF2B5EF4-FFF2-40B4-BE49-F238E27FC236}">
                <a16:creationId xmlns:a16="http://schemas.microsoft.com/office/drawing/2014/main" id="{29A32C66-3A46-DE33-27CF-0754BA6DC753}"/>
              </a:ext>
            </a:extLst>
          </p:cNvPr>
          <p:cNvPicPr>
            <a:picLocks noChangeAspect="1"/>
          </p:cNvPicPr>
          <p:nvPr/>
        </p:nvPicPr>
        <p:blipFill>
          <a:blip r:embed="rId3"/>
          <a:stretch>
            <a:fillRect/>
          </a:stretch>
        </p:blipFill>
        <p:spPr>
          <a:xfrm>
            <a:off x="261937" y="2371725"/>
            <a:ext cx="11668125" cy="2114550"/>
          </a:xfrm>
          <a:prstGeom prst="rect">
            <a:avLst/>
          </a:prstGeom>
        </p:spPr>
      </p:pic>
    </p:spTree>
    <p:extLst>
      <p:ext uri="{BB962C8B-B14F-4D97-AF65-F5344CB8AC3E}">
        <p14:creationId xmlns:p14="http://schemas.microsoft.com/office/powerpoint/2010/main" val="22501188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22" name="TextBox 21">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24"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5" name="모서리가 둥근 직사각형 30">
            <a:extLst>
              <a:ext uri="{FF2B5EF4-FFF2-40B4-BE49-F238E27FC236}">
                <a16:creationId xmlns:a16="http://schemas.microsoft.com/office/drawing/2014/main" id="{E7B493BF-8A4A-DAFC-D14F-0A9D8AB10F54}"/>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5" name="AutoShape 6" descr="Xception CNN architecture for the detection and classification of powder bed defects at the SLS. (a) Shows the general structure of the Xception model; (b) shows the detailed architecture of the original Xception model. A batch normalization operation is performed after each convolution and each spatial convolution block. Each block is numbered, the first being the kernel size, the second being the number of filters in the particular block, and the last being the size of the convolution step.">
            <a:extLst>
              <a:ext uri="{FF2B5EF4-FFF2-40B4-BE49-F238E27FC236}">
                <a16:creationId xmlns:a16="http://schemas.microsoft.com/office/drawing/2014/main" id="{50C67030-18E3-90CA-2BE8-C8308722E0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875A120B-7CB4-D1B4-7560-04A452D4998E}"/>
              </a:ext>
            </a:extLst>
          </p:cNvPr>
          <p:cNvSpPr txBox="1"/>
          <p:nvPr/>
        </p:nvSpPr>
        <p:spPr>
          <a:xfrm>
            <a:off x="5042576" y="4541657"/>
            <a:ext cx="2818913" cy="523220"/>
          </a:xfrm>
          <a:prstGeom prst="rect">
            <a:avLst/>
          </a:prstGeom>
          <a:noFill/>
        </p:spPr>
        <p:txBody>
          <a:bodyPr wrap="none" rtlCol="0">
            <a:spAutoFit/>
          </a:bodyPr>
          <a:lstStyle/>
          <a:p>
            <a:pPr algn="ctr"/>
            <a:r>
              <a:rPr lang="en-US" altLang="ko-KR" sz="1400" b="1" dirty="0" err="1">
                <a:solidFill>
                  <a:srgbClr val="000000"/>
                </a:solidFill>
                <a:latin typeface="Lucida Grande"/>
              </a:rPr>
              <a:t>NFNet</a:t>
            </a:r>
            <a:r>
              <a:rPr lang="en-US" altLang="ko-KR" sz="1400" b="1" dirty="0">
                <a:solidFill>
                  <a:srgbClr val="000000"/>
                </a:solidFill>
                <a:latin typeface="Lucida Grande"/>
              </a:rPr>
              <a:t> </a:t>
            </a:r>
            <a:r>
              <a:rPr lang="en-US" altLang="ko-KR" sz="1400" b="1" dirty="0"/>
              <a:t>(2021) - Andrew Brock</a:t>
            </a:r>
            <a:br>
              <a:rPr lang="en-US" altLang="ko-KR" sz="1400" b="1" dirty="0"/>
            </a:br>
            <a:r>
              <a:rPr lang="en-US" altLang="ko-KR" sz="1400" dirty="0">
                <a:solidFill>
                  <a:prstClr val="black">
                    <a:lumMod val="85000"/>
                    <a:lumOff val="15000"/>
                  </a:prstClr>
                </a:solidFill>
                <a:hlinkClick r:id="rId3"/>
              </a:rPr>
              <a:t>https://arxiv.org/abs/2102.06171</a:t>
            </a:r>
            <a:endParaRPr lang="ko-KR" altLang="en-US" sz="1400" b="1" dirty="0"/>
          </a:p>
        </p:txBody>
      </p:sp>
      <p:sp>
        <p:nvSpPr>
          <p:cNvPr id="10" name="직사각형 9">
            <a:extLst>
              <a:ext uri="{FF2B5EF4-FFF2-40B4-BE49-F238E27FC236}">
                <a16:creationId xmlns:a16="http://schemas.microsoft.com/office/drawing/2014/main" id="{F23E2D8F-9E62-776C-D379-23A375A66F96}"/>
              </a:ext>
            </a:extLst>
          </p:cNvPr>
          <p:cNvSpPr/>
          <p:nvPr/>
        </p:nvSpPr>
        <p:spPr>
          <a:xfrm>
            <a:off x="1913918" y="5328015"/>
            <a:ext cx="3594833" cy="1081193"/>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A</a:t>
            </a:r>
          </a:p>
          <a:p>
            <a:pPr algn="ctr">
              <a:lnSpc>
                <a:spcPct val="150000"/>
              </a:lnSpc>
            </a:pPr>
            <a:r>
              <a:rPr lang="en-US" altLang="ko-KR" sz="1200" dirty="0">
                <a:solidFill>
                  <a:prstClr val="black">
                    <a:lumMod val="85000"/>
                    <a:lumOff val="15000"/>
                  </a:prstClr>
                </a:solidFill>
              </a:rPr>
              <a:t>Normalization Free</a:t>
            </a:r>
          </a:p>
          <a:p>
            <a:pPr algn="ctr">
              <a:lnSpc>
                <a:spcPct val="150000"/>
              </a:lnSpc>
            </a:pPr>
            <a:r>
              <a:rPr lang="en-US" altLang="ko-KR" sz="900" dirty="0">
                <a:solidFill>
                  <a:prstClr val="black">
                    <a:lumMod val="85000"/>
                    <a:lumOff val="15000"/>
                  </a:prstClr>
                </a:solidFill>
              </a:rPr>
              <a:t>Normalization</a:t>
            </a:r>
            <a:r>
              <a:rPr lang="ko-KR" altLang="en-US" sz="900" dirty="0">
                <a:solidFill>
                  <a:prstClr val="black">
                    <a:lumMod val="85000"/>
                    <a:lumOff val="15000"/>
                  </a:prstClr>
                </a:solidFill>
              </a:rPr>
              <a:t>을 제거하여 배치사이즈 </a:t>
            </a:r>
            <a:endParaRPr lang="en-US" altLang="ko-KR" sz="900" dirty="0">
              <a:solidFill>
                <a:prstClr val="black">
                  <a:lumMod val="85000"/>
                  <a:lumOff val="15000"/>
                </a:prstClr>
              </a:solidFill>
            </a:endParaRPr>
          </a:p>
          <a:p>
            <a:pPr algn="ctr">
              <a:lnSpc>
                <a:spcPct val="150000"/>
              </a:lnSpc>
            </a:pPr>
            <a:r>
              <a:rPr lang="en-US" altLang="ko-KR" sz="900" dirty="0">
                <a:solidFill>
                  <a:prstClr val="black">
                    <a:lumMod val="85000"/>
                    <a:lumOff val="15000"/>
                  </a:prstClr>
                </a:solidFill>
              </a:rPr>
              <a:t>Independent</a:t>
            </a:r>
            <a:r>
              <a:rPr lang="ko-KR" altLang="en-US" sz="900" dirty="0">
                <a:solidFill>
                  <a:prstClr val="black">
                    <a:lumMod val="85000"/>
                    <a:lumOff val="15000"/>
                  </a:prstClr>
                </a:solidFill>
              </a:rPr>
              <a:t>하도록 설계</a:t>
            </a:r>
          </a:p>
        </p:txBody>
      </p:sp>
      <p:sp>
        <p:nvSpPr>
          <p:cNvPr id="11" name="직사각형 10">
            <a:extLst>
              <a:ext uri="{FF2B5EF4-FFF2-40B4-BE49-F238E27FC236}">
                <a16:creationId xmlns:a16="http://schemas.microsoft.com/office/drawing/2014/main" id="{0FC3FDEC-0498-BE5B-258D-851E3C03EF01}"/>
              </a:ext>
            </a:extLst>
          </p:cNvPr>
          <p:cNvSpPr/>
          <p:nvPr/>
        </p:nvSpPr>
        <p:spPr>
          <a:xfrm>
            <a:off x="4936868" y="5328015"/>
            <a:ext cx="2924621"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B</a:t>
            </a:r>
          </a:p>
          <a:p>
            <a:pPr algn="ctr">
              <a:lnSpc>
                <a:spcPct val="150000"/>
              </a:lnSpc>
            </a:pPr>
            <a:r>
              <a:rPr lang="en-US" altLang="ko-KR" sz="1200" dirty="0">
                <a:solidFill>
                  <a:prstClr val="black">
                    <a:lumMod val="85000"/>
                    <a:lumOff val="15000"/>
                  </a:prstClr>
                </a:solidFill>
              </a:rPr>
              <a:t>Weight Standardization</a:t>
            </a:r>
          </a:p>
          <a:p>
            <a:pPr algn="ctr">
              <a:lnSpc>
                <a:spcPct val="150000"/>
              </a:lnSpc>
            </a:pPr>
            <a:r>
              <a:rPr lang="en-US" altLang="ko-KR" sz="900" dirty="0">
                <a:solidFill>
                  <a:prstClr val="black">
                    <a:lumMod val="85000"/>
                    <a:lumOff val="15000"/>
                  </a:prstClr>
                </a:solidFill>
              </a:rPr>
              <a:t>Weight</a:t>
            </a:r>
            <a:r>
              <a:rPr lang="ko-KR" altLang="en-US" sz="900" dirty="0">
                <a:solidFill>
                  <a:prstClr val="black">
                    <a:lumMod val="85000"/>
                    <a:lumOff val="15000"/>
                  </a:prstClr>
                </a:solidFill>
              </a:rPr>
              <a:t>를 정규화 하여 </a:t>
            </a:r>
            <a:r>
              <a:rPr lang="en-US" altLang="ko-KR" sz="900" dirty="0">
                <a:solidFill>
                  <a:prstClr val="black">
                    <a:lumMod val="85000"/>
                    <a:lumOff val="15000"/>
                  </a:prstClr>
                </a:solidFill>
              </a:rPr>
              <a:t>cost</a:t>
            </a:r>
            <a:r>
              <a:rPr lang="ko-KR" altLang="en-US" sz="900" dirty="0">
                <a:solidFill>
                  <a:prstClr val="black">
                    <a:lumMod val="85000"/>
                    <a:lumOff val="15000"/>
                  </a:prstClr>
                </a:solidFill>
              </a:rPr>
              <a:t>함수를 </a:t>
            </a:r>
            <a:r>
              <a:rPr lang="en-US" altLang="ko-KR" sz="900" dirty="0">
                <a:solidFill>
                  <a:prstClr val="black">
                    <a:lumMod val="85000"/>
                    <a:lumOff val="15000"/>
                  </a:prstClr>
                </a:solidFill>
              </a:rPr>
              <a:t>smooth</a:t>
            </a:r>
            <a:r>
              <a:rPr lang="ko-KR" altLang="en-US" sz="900" dirty="0">
                <a:solidFill>
                  <a:prstClr val="black">
                    <a:lumMod val="85000"/>
                    <a:lumOff val="15000"/>
                  </a:prstClr>
                </a:solidFill>
              </a:rPr>
              <a:t>하게 유도</a:t>
            </a:r>
          </a:p>
        </p:txBody>
      </p:sp>
      <p:sp>
        <p:nvSpPr>
          <p:cNvPr id="13" name="직사각형 12">
            <a:extLst>
              <a:ext uri="{FF2B5EF4-FFF2-40B4-BE49-F238E27FC236}">
                <a16:creationId xmlns:a16="http://schemas.microsoft.com/office/drawing/2014/main" id="{B15093CB-D0D4-8E82-7465-EF57C2892FD8}"/>
              </a:ext>
            </a:extLst>
          </p:cNvPr>
          <p:cNvSpPr/>
          <p:nvPr/>
        </p:nvSpPr>
        <p:spPr>
          <a:xfrm>
            <a:off x="8104437" y="5328015"/>
            <a:ext cx="2222935" cy="873444"/>
          </a:xfrm>
          <a:prstGeom prst="rect">
            <a:avLst/>
          </a:prstGeom>
        </p:spPr>
        <p:txBody>
          <a:bodyPr wrap="square">
            <a:spAutoFit/>
          </a:bodyPr>
          <a:lstStyle/>
          <a:p>
            <a:pPr algn="ctr">
              <a:lnSpc>
                <a:spcPct val="150000"/>
              </a:lnSpc>
            </a:pPr>
            <a:r>
              <a:rPr lang="ko-KR" altLang="en-US" sz="1400" b="1" dirty="0">
                <a:solidFill>
                  <a:prstClr val="black">
                    <a:lumMod val="85000"/>
                    <a:lumOff val="15000"/>
                  </a:prstClr>
                </a:solidFill>
              </a:rPr>
              <a:t>특징</a:t>
            </a:r>
            <a:r>
              <a:rPr lang="en-US" altLang="ko-KR" sz="1400" b="1" dirty="0">
                <a:solidFill>
                  <a:prstClr val="black">
                    <a:lumMod val="85000"/>
                    <a:lumOff val="15000"/>
                  </a:prstClr>
                </a:solidFill>
              </a:rPr>
              <a:t> C</a:t>
            </a:r>
          </a:p>
          <a:p>
            <a:pPr algn="ctr">
              <a:lnSpc>
                <a:spcPct val="150000"/>
              </a:lnSpc>
            </a:pPr>
            <a:r>
              <a:rPr lang="en-US" altLang="ko-KR" sz="1200" dirty="0">
                <a:solidFill>
                  <a:prstClr val="black">
                    <a:lumMod val="85000"/>
                    <a:lumOff val="15000"/>
                  </a:prstClr>
                </a:solidFill>
              </a:rPr>
              <a:t>AGC</a:t>
            </a:r>
          </a:p>
          <a:p>
            <a:pPr algn="ctr">
              <a:lnSpc>
                <a:spcPct val="150000"/>
              </a:lnSpc>
            </a:pPr>
            <a:r>
              <a:rPr lang="en-US" altLang="ko-KR" sz="900" dirty="0">
                <a:solidFill>
                  <a:prstClr val="black">
                    <a:lumMod val="85000"/>
                    <a:lumOff val="15000"/>
                  </a:prstClr>
                </a:solidFill>
              </a:rPr>
              <a:t>Internal covariate shift</a:t>
            </a:r>
            <a:endParaRPr lang="ko-KR" altLang="en-US" sz="900" dirty="0">
              <a:solidFill>
                <a:prstClr val="black">
                  <a:lumMod val="85000"/>
                  <a:lumOff val="15000"/>
                </a:prstClr>
              </a:solidFill>
            </a:endParaRPr>
          </a:p>
        </p:txBody>
      </p:sp>
      <p:pic>
        <p:nvPicPr>
          <p:cNvPr id="1026" name="Picture 2" descr="NFNets Explained — DeepMind's New State-Of-The-Art Image Classifier | by  James Loy | Towards Data Science">
            <a:extLst>
              <a:ext uri="{FF2B5EF4-FFF2-40B4-BE49-F238E27FC236}">
                <a16:creationId xmlns:a16="http://schemas.microsoft.com/office/drawing/2014/main" id="{4FC13CDD-9C72-4936-2131-9AEC36952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882" y="1536843"/>
            <a:ext cx="3585311" cy="292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19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AC9B430-DFD1-6DA1-514B-12D1FFFAAE7B}"/>
              </a:ext>
            </a:extLst>
          </p:cNvPr>
          <p:cNvPicPr>
            <a:picLocks noChangeAspect="1"/>
          </p:cNvPicPr>
          <p:nvPr/>
        </p:nvPicPr>
        <p:blipFill>
          <a:blip r:embed="rId2"/>
          <a:stretch>
            <a:fillRect/>
          </a:stretch>
        </p:blipFill>
        <p:spPr>
          <a:xfrm>
            <a:off x="5373597" y="1690552"/>
            <a:ext cx="5781675" cy="480060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407" y="5810734"/>
            <a:ext cx="1907895" cy="307777"/>
          </a:xfrm>
          <a:prstGeom prst="rect">
            <a:avLst/>
          </a:prstGeom>
          <a:noFill/>
        </p:spPr>
        <p:txBody>
          <a:bodyPr wrap="none" rtlCol="0">
            <a:spAutoFit/>
          </a:bodyPr>
          <a:lstStyle/>
          <a:p>
            <a:r>
              <a:rPr lang="en-US" altLang="ko-KR" sz="1400" b="1" dirty="0" err="1"/>
              <a:t>NFNet</a:t>
            </a:r>
            <a:r>
              <a:rPr lang="en-US" altLang="ko-KR" sz="1400" b="1" dirty="0"/>
              <a:t> Block Design</a:t>
            </a:r>
            <a:endParaRPr lang="ko-KR" altLang="en-US" sz="1400" b="1" dirty="0"/>
          </a:p>
        </p:txBody>
      </p:sp>
      <p:sp>
        <p:nvSpPr>
          <p:cNvPr id="24" name="TextBox 23">
            <a:extLst>
              <a:ext uri="{FF2B5EF4-FFF2-40B4-BE49-F238E27FC236}">
                <a16:creationId xmlns:a16="http://schemas.microsoft.com/office/drawing/2014/main" id="{E33925BE-B263-1778-7ECA-70FE8B191CB8}"/>
              </a:ext>
            </a:extLst>
          </p:cNvPr>
          <p:cNvSpPr txBox="1"/>
          <p:nvPr/>
        </p:nvSpPr>
        <p:spPr>
          <a:xfrm>
            <a:off x="9327167" y="6118511"/>
            <a:ext cx="1702710" cy="307777"/>
          </a:xfrm>
          <a:prstGeom prst="rect">
            <a:avLst/>
          </a:prstGeom>
          <a:noFill/>
        </p:spPr>
        <p:txBody>
          <a:bodyPr wrap="none" rtlCol="0">
            <a:spAutoFit/>
          </a:bodyPr>
          <a:lstStyle/>
          <a:p>
            <a:r>
              <a:rPr lang="en-US" altLang="ko-KR" sz="1400" b="1" dirty="0" err="1">
                <a:highlight>
                  <a:srgbClr val="FFD147"/>
                </a:highlight>
              </a:rPr>
              <a:t>NFNet</a:t>
            </a:r>
            <a:r>
              <a:rPr lang="en-US" altLang="ko-KR" sz="1400" b="1" dirty="0">
                <a:highlight>
                  <a:srgbClr val="FFD147"/>
                </a:highlight>
              </a:rPr>
              <a:t> Bottleneck</a:t>
            </a:r>
            <a:endParaRPr lang="ko-KR" altLang="en-US" sz="1400" b="1" dirty="0">
              <a:highlight>
                <a:srgbClr val="FFD147"/>
              </a:highlight>
            </a:endParaRPr>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직사각형 25">
            <a:extLst>
              <a:ext uri="{FF2B5EF4-FFF2-40B4-BE49-F238E27FC236}">
                <a16:creationId xmlns:a16="http://schemas.microsoft.com/office/drawing/2014/main" id="{3F9B13CE-EEBF-FBE9-828F-F6D1229684F5}"/>
              </a:ext>
            </a:extLst>
          </p:cNvPr>
          <p:cNvSpPr/>
          <p:nvPr/>
        </p:nvSpPr>
        <p:spPr>
          <a:xfrm>
            <a:off x="6467813" y="2638904"/>
            <a:ext cx="1761788"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NFNet - velog">
            <a:extLst>
              <a:ext uri="{FF2B5EF4-FFF2-40B4-BE49-F238E27FC236}">
                <a16:creationId xmlns:a16="http://schemas.microsoft.com/office/drawing/2014/main" id="{0E6BB459-21C7-DB7A-B8BA-E8CDF4C2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695" y="1762355"/>
            <a:ext cx="1579320" cy="401866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a:off x="2961626" y="2792793"/>
            <a:ext cx="3506187" cy="2642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2C5B3BF9-E75B-E918-085B-09F1C57C1605}"/>
              </a:ext>
            </a:extLst>
          </p:cNvPr>
          <p:cNvSpPr/>
          <p:nvPr/>
        </p:nvSpPr>
        <p:spPr>
          <a:xfrm>
            <a:off x="6467813" y="3463912"/>
            <a:ext cx="2301718"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F9C3D90-1895-5AA0-6F40-8915F0BE22B7}"/>
              </a:ext>
            </a:extLst>
          </p:cNvPr>
          <p:cNvCxnSpPr>
            <a:cxnSpLocks/>
            <a:stCxn id="17" idx="1"/>
          </p:cNvCxnSpPr>
          <p:nvPr/>
        </p:nvCxnSpPr>
        <p:spPr>
          <a:xfrm flipH="1" flipV="1">
            <a:off x="2961626" y="2301416"/>
            <a:ext cx="3506187" cy="13163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83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AC9B430-DFD1-6DA1-514B-12D1FFFAAE7B}"/>
              </a:ext>
            </a:extLst>
          </p:cNvPr>
          <p:cNvPicPr>
            <a:picLocks noChangeAspect="1"/>
          </p:cNvPicPr>
          <p:nvPr/>
        </p:nvPicPr>
        <p:blipFill>
          <a:blip r:embed="rId2"/>
          <a:stretch>
            <a:fillRect/>
          </a:stretch>
        </p:blipFill>
        <p:spPr>
          <a:xfrm>
            <a:off x="5373597" y="1690552"/>
            <a:ext cx="5781675" cy="4800600"/>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2171407" y="5810734"/>
            <a:ext cx="1907895" cy="307777"/>
          </a:xfrm>
          <a:prstGeom prst="rect">
            <a:avLst/>
          </a:prstGeom>
          <a:noFill/>
        </p:spPr>
        <p:txBody>
          <a:bodyPr wrap="none" rtlCol="0">
            <a:spAutoFit/>
          </a:bodyPr>
          <a:lstStyle/>
          <a:p>
            <a:r>
              <a:rPr lang="en-US" altLang="ko-KR" sz="1400" b="1" dirty="0" err="1"/>
              <a:t>NFNet</a:t>
            </a:r>
            <a:r>
              <a:rPr lang="en-US" altLang="ko-KR" sz="1400" b="1" dirty="0"/>
              <a:t> Block Design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직사각형 25">
            <a:extLst>
              <a:ext uri="{FF2B5EF4-FFF2-40B4-BE49-F238E27FC236}">
                <a16:creationId xmlns:a16="http://schemas.microsoft.com/office/drawing/2014/main" id="{3F9B13CE-EEBF-FBE9-828F-F6D1229684F5}"/>
              </a:ext>
            </a:extLst>
          </p:cNvPr>
          <p:cNvSpPr/>
          <p:nvPr/>
        </p:nvSpPr>
        <p:spPr>
          <a:xfrm>
            <a:off x="6467812" y="5724661"/>
            <a:ext cx="2223341"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NFNet - velog">
            <a:extLst>
              <a:ext uri="{FF2B5EF4-FFF2-40B4-BE49-F238E27FC236}">
                <a16:creationId xmlns:a16="http://schemas.microsoft.com/office/drawing/2014/main" id="{0E6BB459-21C7-DB7A-B8BA-E8CDF4C2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695" y="1762355"/>
            <a:ext cx="1579320" cy="401866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직선 화살표 연결선 22">
            <a:extLst>
              <a:ext uri="{FF2B5EF4-FFF2-40B4-BE49-F238E27FC236}">
                <a16:creationId xmlns:a16="http://schemas.microsoft.com/office/drawing/2014/main" id="{42702A3A-6FF1-B962-8489-C897049C0A52}"/>
              </a:ext>
            </a:extLst>
          </p:cNvPr>
          <p:cNvCxnSpPr>
            <a:cxnSpLocks/>
            <a:stCxn id="26" idx="1"/>
          </p:cNvCxnSpPr>
          <p:nvPr/>
        </p:nvCxnSpPr>
        <p:spPr>
          <a:xfrm flipH="1" flipV="1">
            <a:off x="3766918" y="2142309"/>
            <a:ext cx="2700894" cy="37362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2C5B3BF9-E75B-E918-085B-09F1C57C1605}"/>
              </a:ext>
            </a:extLst>
          </p:cNvPr>
          <p:cNvSpPr/>
          <p:nvPr/>
        </p:nvSpPr>
        <p:spPr>
          <a:xfrm>
            <a:off x="6467813" y="3751295"/>
            <a:ext cx="2301718" cy="30777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F9C3D90-1895-5AA0-6F40-8915F0BE22B7}"/>
              </a:ext>
            </a:extLst>
          </p:cNvPr>
          <p:cNvCxnSpPr>
            <a:cxnSpLocks/>
            <a:stCxn id="17" idx="1"/>
          </p:cNvCxnSpPr>
          <p:nvPr/>
        </p:nvCxnSpPr>
        <p:spPr>
          <a:xfrm flipH="1" flipV="1">
            <a:off x="3766918" y="2142309"/>
            <a:ext cx="2700895" cy="17628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7279E8-6DAF-45D5-30B9-2F19C6545E19}"/>
              </a:ext>
            </a:extLst>
          </p:cNvPr>
          <p:cNvSpPr txBox="1"/>
          <p:nvPr/>
        </p:nvSpPr>
        <p:spPr>
          <a:xfrm>
            <a:off x="9327167" y="6118511"/>
            <a:ext cx="1702710" cy="307777"/>
          </a:xfrm>
          <a:prstGeom prst="rect">
            <a:avLst/>
          </a:prstGeom>
          <a:noFill/>
        </p:spPr>
        <p:txBody>
          <a:bodyPr wrap="none" rtlCol="0">
            <a:spAutoFit/>
          </a:bodyPr>
          <a:lstStyle/>
          <a:p>
            <a:r>
              <a:rPr lang="en-US" altLang="ko-KR" sz="1400" b="1" dirty="0" err="1">
                <a:highlight>
                  <a:srgbClr val="FFD147"/>
                </a:highlight>
              </a:rPr>
              <a:t>NFNet</a:t>
            </a:r>
            <a:r>
              <a:rPr lang="en-US" altLang="ko-KR" sz="1400" b="1" dirty="0">
                <a:highlight>
                  <a:srgbClr val="FFD147"/>
                </a:highlight>
              </a:rPr>
              <a:t> Bottleneck</a:t>
            </a:r>
            <a:endParaRPr lang="ko-KR" altLang="en-US" sz="1400" b="1" dirty="0">
              <a:highlight>
                <a:srgbClr val="FFD147"/>
              </a:highlight>
            </a:endParaRPr>
          </a:p>
        </p:txBody>
      </p:sp>
    </p:spTree>
    <p:extLst>
      <p:ext uri="{BB962C8B-B14F-4D97-AF65-F5344CB8AC3E}">
        <p14:creationId xmlns:p14="http://schemas.microsoft.com/office/powerpoint/2010/main" val="37885022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C722A8E-740B-5AD9-FE8A-094BAD712286}"/>
              </a:ext>
            </a:extLst>
          </p:cNvPr>
          <p:cNvPicPr>
            <a:picLocks noChangeAspect="1"/>
          </p:cNvPicPr>
          <p:nvPr/>
        </p:nvPicPr>
        <p:blipFill>
          <a:blip r:embed="rId2"/>
          <a:stretch>
            <a:fillRect/>
          </a:stretch>
        </p:blipFill>
        <p:spPr>
          <a:xfrm>
            <a:off x="5483125" y="1567542"/>
            <a:ext cx="5998345" cy="5003074"/>
          </a:xfrm>
          <a:prstGeom prst="rect">
            <a:avLst/>
          </a:prstGeom>
        </p:spPr>
      </p:pic>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3"/>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1453936" y="5833957"/>
            <a:ext cx="3342838" cy="307777"/>
          </a:xfrm>
          <a:prstGeom prst="rect">
            <a:avLst/>
          </a:prstGeom>
          <a:noFill/>
        </p:spPr>
        <p:txBody>
          <a:bodyPr wrap="none" rtlCol="0">
            <a:spAutoFit/>
          </a:bodyPr>
          <a:lstStyle/>
          <a:p>
            <a:r>
              <a:rPr lang="en-US" altLang="ko-KR" sz="1400" b="1" dirty="0"/>
              <a:t>Weight Standardization Conv Design</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
        <p:nvSpPr>
          <p:cNvPr id="26" name="직사각형 25">
            <a:extLst>
              <a:ext uri="{FF2B5EF4-FFF2-40B4-BE49-F238E27FC236}">
                <a16:creationId xmlns:a16="http://schemas.microsoft.com/office/drawing/2014/main" id="{3F9B13CE-EEBF-FBE9-828F-F6D1229684F5}"/>
              </a:ext>
            </a:extLst>
          </p:cNvPr>
          <p:cNvSpPr/>
          <p:nvPr/>
        </p:nvSpPr>
        <p:spPr>
          <a:xfrm>
            <a:off x="6885064" y="6355788"/>
            <a:ext cx="1022320" cy="1582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NFNet - velog">
            <a:extLst>
              <a:ext uri="{FF2B5EF4-FFF2-40B4-BE49-F238E27FC236}">
                <a16:creationId xmlns:a16="http://schemas.microsoft.com/office/drawing/2014/main" id="{0E6BB459-21C7-DB7A-B8BA-E8CDF4C2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695" y="1762355"/>
            <a:ext cx="1579320" cy="4018667"/>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2C5B3BF9-E75B-E918-085B-09F1C57C1605}"/>
              </a:ext>
            </a:extLst>
          </p:cNvPr>
          <p:cNvSpPr/>
          <p:nvPr/>
        </p:nvSpPr>
        <p:spPr>
          <a:xfrm>
            <a:off x="5682713" y="3803546"/>
            <a:ext cx="4010214" cy="226271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id="{6F9C3D90-1895-5AA0-6F40-8915F0BE22B7}"/>
              </a:ext>
            </a:extLst>
          </p:cNvPr>
          <p:cNvCxnSpPr>
            <a:cxnSpLocks/>
            <a:stCxn id="17" idx="1"/>
          </p:cNvCxnSpPr>
          <p:nvPr/>
        </p:nvCxnSpPr>
        <p:spPr>
          <a:xfrm flipH="1" flipV="1">
            <a:off x="3125355" y="4153989"/>
            <a:ext cx="2557358" cy="780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7279E8-6DAF-45D5-30B9-2F19C6545E19}"/>
              </a:ext>
            </a:extLst>
          </p:cNvPr>
          <p:cNvSpPr txBox="1"/>
          <p:nvPr/>
        </p:nvSpPr>
        <p:spPr>
          <a:xfrm>
            <a:off x="7818449" y="3495769"/>
            <a:ext cx="2976584" cy="307777"/>
          </a:xfrm>
          <a:prstGeom prst="rect">
            <a:avLst/>
          </a:prstGeom>
          <a:noFill/>
        </p:spPr>
        <p:txBody>
          <a:bodyPr wrap="none" rtlCol="0">
            <a:spAutoFit/>
          </a:bodyPr>
          <a:lstStyle/>
          <a:p>
            <a:r>
              <a:rPr lang="en-US" altLang="ko-KR" sz="1400" b="1" dirty="0">
                <a:highlight>
                  <a:srgbClr val="FFD147"/>
                </a:highlight>
              </a:rPr>
              <a:t>Weight Standardization for filter</a:t>
            </a:r>
            <a:endParaRPr lang="ko-KR" altLang="en-US" sz="1400" b="1" dirty="0">
              <a:highlight>
                <a:srgbClr val="FFD147"/>
              </a:highlight>
            </a:endParaRPr>
          </a:p>
        </p:txBody>
      </p:sp>
    </p:spTree>
    <p:extLst>
      <p:ext uri="{BB962C8B-B14F-4D97-AF65-F5344CB8AC3E}">
        <p14:creationId xmlns:p14="http://schemas.microsoft.com/office/powerpoint/2010/main" val="12957648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dirty="0">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a:extLst>
              <a:ext uri="{FF2B5EF4-FFF2-40B4-BE49-F238E27FC236}">
                <a16:creationId xmlns:a16="http://schemas.microsoft.com/office/drawing/2014/main" id="{B8CA1CD4-5BB4-EC3E-0C12-208D13E38C15}"/>
              </a:ext>
            </a:extLst>
          </p:cNvPr>
          <p:cNvSpPr txBox="1"/>
          <p:nvPr/>
        </p:nvSpPr>
        <p:spPr>
          <a:xfrm>
            <a:off x="4871675" y="5000551"/>
            <a:ext cx="2518318" cy="307777"/>
          </a:xfrm>
          <a:prstGeom prst="rect">
            <a:avLst/>
          </a:prstGeom>
          <a:noFill/>
        </p:spPr>
        <p:txBody>
          <a:bodyPr wrap="none" rtlCol="0">
            <a:spAutoFit/>
          </a:bodyPr>
          <a:lstStyle/>
          <a:p>
            <a:r>
              <a:rPr lang="en-US" altLang="ko-KR" sz="1400" b="1" dirty="0"/>
              <a:t>Adaptive Gradient Clipping</a:t>
            </a:r>
            <a:endParaRPr lang="ko-KR" altLang="en-US" sz="1400" b="1" dirty="0"/>
          </a:p>
        </p:txBody>
      </p:sp>
      <p:sp>
        <p:nvSpPr>
          <p:cNvPr id="12" name="모서리가 둥근 직사각형 30">
            <a:extLst>
              <a:ext uri="{FF2B5EF4-FFF2-40B4-BE49-F238E27FC236}">
                <a16:creationId xmlns:a16="http://schemas.microsoft.com/office/drawing/2014/main" id="{0A7D9F79-7A78-E553-FCC3-BD924C0B0DD5}"/>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pic>
        <p:nvPicPr>
          <p:cNvPr id="4" name="그림 3">
            <a:extLst>
              <a:ext uri="{FF2B5EF4-FFF2-40B4-BE49-F238E27FC236}">
                <a16:creationId xmlns:a16="http://schemas.microsoft.com/office/drawing/2014/main" id="{822422A5-E26A-4365-2FDA-1D1456C84F30}"/>
              </a:ext>
            </a:extLst>
          </p:cNvPr>
          <p:cNvPicPr>
            <a:picLocks noChangeAspect="1"/>
          </p:cNvPicPr>
          <p:nvPr/>
        </p:nvPicPr>
        <p:blipFill>
          <a:blip r:embed="rId3"/>
          <a:stretch>
            <a:fillRect/>
          </a:stretch>
        </p:blipFill>
        <p:spPr>
          <a:xfrm>
            <a:off x="2600890" y="3112281"/>
            <a:ext cx="7419975" cy="1381125"/>
          </a:xfrm>
          <a:prstGeom prst="rect">
            <a:avLst/>
          </a:prstGeom>
        </p:spPr>
      </p:pic>
      <p:sp>
        <p:nvSpPr>
          <p:cNvPr id="15" name="직사각형 14">
            <a:extLst>
              <a:ext uri="{FF2B5EF4-FFF2-40B4-BE49-F238E27FC236}">
                <a16:creationId xmlns:a16="http://schemas.microsoft.com/office/drawing/2014/main" id="{5EDE962A-3AC4-4865-7A84-E1C9BC4FB64E}"/>
              </a:ext>
            </a:extLst>
          </p:cNvPr>
          <p:cNvSpPr/>
          <p:nvPr/>
        </p:nvSpPr>
        <p:spPr>
          <a:xfrm>
            <a:off x="3762102" y="3967898"/>
            <a:ext cx="6148251" cy="2786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692937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D147"/>
        </a:solidFill>
        <a:effectLst/>
      </p:bgPr>
    </p:bg>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E08D1C17-6133-458D-BBEC-B6702B9BB162}"/>
              </a:ext>
            </a:extLst>
          </p:cNvPr>
          <p:cNvSpPr/>
          <p:nvPr/>
        </p:nvSpPr>
        <p:spPr>
          <a:xfrm>
            <a:off x="0" y="0"/>
            <a:ext cx="12192000" cy="1270978"/>
          </a:xfrm>
          <a:prstGeom prst="rect">
            <a:avLst/>
          </a:prstGeom>
          <a:blipFill dpi="0" rotWithShape="1">
            <a:blip r:embed="rId2"/>
            <a:srcRect/>
            <a:stretch>
              <a:fillRect t="-250000" b="-300000"/>
            </a:stretch>
          </a:blipFill>
          <a:ln>
            <a:noFill/>
          </a:ln>
          <a:effectLst>
            <a:outerShdw dist="38100" dir="5400000" algn="t"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sp>
        <p:nvSpPr>
          <p:cNvPr id="31" name="TextBox 30">
            <a:extLst>
              <a:ext uri="{FF2B5EF4-FFF2-40B4-BE49-F238E27FC236}">
                <a16:creationId xmlns:a16="http://schemas.microsoft.com/office/drawing/2014/main" id="{F65DB052-C56C-4367-A7C6-416391731B2C}"/>
              </a:ext>
            </a:extLst>
          </p:cNvPr>
          <p:cNvSpPr txBox="1"/>
          <p:nvPr/>
        </p:nvSpPr>
        <p:spPr>
          <a:xfrm>
            <a:off x="481717" y="669108"/>
            <a:ext cx="4559966" cy="293414"/>
          </a:xfrm>
          <a:prstGeom prst="rect">
            <a:avLst/>
          </a:prstGeom>
          <a:noFill/>
        </p:spPr>
        <p:txBody>
          <a:bodyPr wrap="square">
            <a:spAutoFit/>
          </a:bodyPr>
          <a:lstStyle/>
          <a:p>
            <a:pPr latinLnBrk="0">
              <a:lnSpc>
                <a:spcPct val="150000"/>
              </a:lnSpc>
              <a:defRPr/>
            </a:pPr>
            <a:r>
              <a:rPr lang="en-US" altLang="ko-KR" sz="1000" kern="0" dirty="0" err="1">
                <a:solidFill>
                  <a:prstClr val="white"/>
                </a:solidFill>
              </a:rPr>
              <a:t>NFNet</a:t>
            </a:r>
            <a:r>
              <a:rPr lang="en-US" altLang="ko-KR" sz="1000" kern="0" dirty="0">
                <a:solidFill>
                  <a:prstClr val="white"/>
                </a:solidFill>
              </a:rPr>
              <a:t> (2021)</a:t>
            </a:r>
          </a:p>
        </p:txBody>
      </p:sp>
      <p:sp>
        <p:nvSpPr>
          <p:cNvPr id="32" name="모서리가 둥근 직사각형 30">
            <a:extLst>
              <a:ext uri="{FF2B5EF4-FFF2-40B4-BE49-F238E27FC236}">
                <a16:creationId xmlns:a16="http://schemas.microsoft.com/office/drawing/2014/main" id="{FCC8F9AE-BA66-4192-9704-B1DD67ED1E14}"/>
              </a:ext>
            </a:extLst>
          </p:cNvPr>
          <p:cNvSpPr/>
          <p:nvPr/>
        </p:nvSpPr>
        <p:spPr>
          <a:xfrm>
            <a:off x="330192" y="224973"/>
            <a:ext cx="108000" cy="431999"/>
          </a:xfrm>
          <a:prstGeom prst="rect">
            <a:avLst/>
          </a:prstGeom>
          <a:solidFill>
            <a:srgbClr val="FFD147"/>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latinLnBrk="0">
              <a:defRPr/>
            </a:pPr>
            <a:endParaRPr lang="en-US" altLang="ko-KR" sz="1600" b="1" kern="0" dirty="0">
              <a:solidFill>
                <a:prstClr val="black">
                  <a:lumMod val="85000"/>
                  <a:lumOff val="15000"/>
                </a:prstClr>
              </a:solidFill>
            </a:endParaRPr>
          </a:p>
        </p:txBody>
      </p:sp>
      <p:sp>
        <p:nvSpPr>
          <p:cNvPr id="16" name="TextBox 15"/>
          <p:cNvSpPr txBox="1"/>
          <p:nvPr/>
        </p:nvSpPr>
        <p:spPr>
          <a:xfrm>
            <a:off x="4902814" y="3429000"/>
            <a:ext cx="2516907" cy="307777"/>
          </a:xfrm>
          <a:prstGeom prst="rect">
            <a:avLst/>
          </a:prstGeom>
          <a:noFill/>
        </p:spPr>
        <p:txBody>
          <a:bodyPr wrap="none" rtlCol="0">
            <a:spAutoFit/>
          </a:bodyPr>
          <a:lstStyle/>
          <a:p>
            <a:r>
              <a:rPr lang="en-US" altLang="ko-KR" sz="1400" b="1" dirty="0"/>
              <a:t>NFReset18</a:t>
            </a:r>
            <a:r>
              <a:rPr lang="ko-KR" altLang="en-US" sz="1400" b="1" dirty="0"/>
              <a:t> </a:t>
            </a:r>
            <a:r>
              <a:rPr lang="en-US" altLang="ko-KR" sz="1400" b="1" dirty="0"/>
              <a:t>Implementation</a:t>
            </a:r>
            <a:endParaRPr lang="ko-KR" altLang="en-US" sz="1400" b="1" dirty="0"/>
          </a:p>
        </p:txBody>
      </p:sp>
      <p:sp>
        <p:nvSpPr>
          <p:cNvPr id="2" name="직사각형 1"/>
          <p:cNvSpPr/>
          <p:nvPr/>
        </p:nvSpPr>
        <p:spPr>
          <a:xfrm>
            <a:off x="2997528" y="3705999"/>
            <a:ext cx="6668986" cy="276999"/>
          </a:xfrm>
          <a:prstGeom prst="rect">
            <a:avLst/>
          </a:prstGeom>
        </p:spPr>
        <p:txBody>
          <a:bodyPr wrap="square">
            <a:spAutoFit/>
          </a:bodyPr>
          <a:lstStyle/>
          <a:p>
            <a:r>
              <a:rPr lang="en-US" altLang="ko-KR" sz="1200" dirty="0">
                <a:hlinkClick r:id="rId3"/>
              </a:rPr>
              <a:t>https://github.com/gellston/DeepLearningStudy/blob/main/torch/model/NFResNet18.py</a:t>
            </a:r>
            <a:endParaRPr lang="ko-KR" altLang="en-US" sz="1200" dirty="0"/>
          </a:p>
        </p:txBody>
      </p:sp>
      <p:sp>
        <p:nvSpPr>
          <p:cNvPr id="8" name="모서리가 둥근 직사각형 30">
            <a:extLst>
              <a:ext uri="{FF2B5EF4-FFF2-40B4-BE49-F238E27FC236}">
                <a16:creationId xmlns:a16="http://schemas.microsoft.com/office/drawing/2014/main" id="{124AFDA0-3D89-6C89-B21A-567DBA6FE861}"/>
              </a:ext>
            </a:extLst>
          </p:cNvPr>
          <p:cNvSpPr/>
          <p:nvPr/>
        </p:nvSpPr>
        <p:spPr>
          <a:xfrm>
            <a:off x="438192" y="224974"/>
            <a:ext cx="4255728" cy="432000"/>
          </a:xfrm>
          <a:prstGeom prst="rect">
            <a:avLst/>
          </a:prstGeom>
          <a:solidFill>
            <a:schemeClr val="tx1">
              <a:alpha val="41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atinLnBrk="0">
              <a:defRPr/>
            </a:pPr>
            <a:r>
              <a:rPr lang="ko-KR" altLang="en-US" sz="2800" b="1" i="1" kern="0" dirty="0">
                <a:solidFill>
                  <a:prstClr val="white"/>
                </a:solidFill>
              </a:rPr>
              <a:t>시대별 딥러닝 모델 특징</a:t>
            </a:r>
            <a:endParaRPr lang="en-US" altLang="ko-KR" sz="2800" b="1" i="1" kern="0" dirty="0">
              <a:solidFill>
                <a:prstClr val="white"/>
              </a:solidFill>
            </a:endParaRPr>
          </a:p>
        </p:txBody>
      </p:sp>
    </p:spTree>
    <p:extLst>
      <p:ext uri="{BB962C8B-B14F-4D97-AF65-F5344CB8AC3E}">
        <p14:creationId xmlns:p14="http://schemas.microsoft.com/office/powerpoint/2010/main" val="2100480000"/>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TotalTime>
  <Words>2964</Words>
  <Application>Microsoft Office PowerPoint</Application>
  <PresentationFormat>와이드스크린</PresentationFormat>
  <Paragraphs>613</Paragraphs>
  <Slides>96</Slides>
  <Notes>0</Notes>
  <HiddenSlides>0</HiddenSlides>
  <MMClips>0</MMClips>
  <ScaleCrop>false</ScaleCrop>
  <HeadingPairs>
    <vt:vector size="8" baseType="variant">
      <vt:variant>
        <vt:lpstr>사용한 글꼴</vt:lpstr>
      </vt:variant>
      <vt:variant>
        <vt:i4>3</vt:i4>
      </vt:variant>
      <vt:variant>
        <vt:lpstr>테마</vt:lpstr>
      </vt:variant>
      <vt:variant>
        <vt:i4>1</vt:i4>
      </vt:variant>
      <vt:variant>
        <vt:lpstr>포함된 OLE 서버</vt:lpstr>
      </vt:variant>
      <vt:variant>
        <vt:i4>1</vt:i4>
      </vt:variant>
      <vt:variant>
        <vt:lpstr>슬라이드 제목</vt:lpstr>
      </vt:variant>
      <vt:variant>
        <vt:i4>96</vt:i4>
      </vt:variant>
    </vt:vector>
  </HeadingPairs>
  <TitlesOfParts>
    <vt:vector size="101" baseType="lpstr">
      <vt:lpstr>Lucida Grande</vt:lpstr>
      <vt:lpstr>맑은 고딕</vt:lpstr>
      <vt:lpstr>Arial</vt:lpstr>
      <vt:lpstr>1_Office 테마</vt:lpstr>
      <vt:lpstr>비트맵 이미지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goo bonghoe</cp:lastModifiedBy>
  <cp:revision>184</cp:revision>
  <dcterms:created xsi:type="dcterms:W3CDTF">2022-05-08T15:12:40Z</dcterms:created>
  <dcterms:modified xsi:type="dcterms:W3CDTF">2022-06-19T09:12:42Z</dcterms:modified>
</cp:coreProperties>
</file>